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66" r:id="rId2"/>
    <p:sldId id="341" r:id="rId3"/>
    <p:sldId id="347" r:id="rId4"/>
    <p:sldId id="342" r:id="rId5"/>
    <p:sldId id="343" r:id="rId6"/>
    <p:sldId id="344" r:id="rId7"/>
    <p:sldId id="346" r:id="rId8"/>
    <p:sldId id="348" r:id="rId9"/>
    <p:sldId id="349" r:id="rId10"/>
    <p:sldId id="350" r:id="rId11"/>
    <p:sldId id="351" r:id="rId12"/>
    <p:sldId id="29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561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1DDDC-D123-4F29-83BA-4B0D119D05EF}" type="datetimeFigureOut">
              <a:rPr lang="en-US" smtClean="0"/>
              <a:pPr/>
              <a:t>10/24/2012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7D1C2-42CF-45B1-8E8F-807942850CF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 txBox="1">
            <a:spLocks noGrp="1" noChangeArrowheads="1"/>
          </p:cNvSpPr>
          <p:nvPr/>
        </p:nvSpPr>
        <p:spPr bwMode="auto">
          <a:xfrm>
            <a:off x="-25625" y="8687750"/>
            <a:ext cx="2985360" cy="4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defTabSz="762000" eaLnBrk="0" hangingPunct="0"/>
            <a:r>
              <a:rPr lang="en-GB" sz="1000" i="1">
                <a:latin typeface="Times New Roman" pitchFamily="18" charset="0"/>
              </a:rPr>
              <a:t>Trend Consulting 2006</a:t>
            </a: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D59F-8369-4375-A4E5-452F62578697}" type="datetime1">
              <a:rPr lang="en-US" smtClean="0"/>
              <a:pPr/>
              <a:t>10/24/2012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Trend Consulting 2012</a:t>
            </a:r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6BEE-D6EB-4485-95CC-BA781D1D66C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C6C2-B867-4770-8D9E-D02F3592C71C}" type="datetime1">
              <a:rPr lang="en-US" smtClean="0"/>
              <a:pPr/>
              <a:t>10/24/2012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Trend Consulting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6BEE-D6EB-4485-95CC-BA781D1D66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3A8D-17D5-420F-8EA8-99CB251615F1}" type="datetime1">
              <a:rPr lang="en-US" smtClean="0"/>
              <a:pPr/>
              <a:t>10/24/2012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Trend Consulting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6BEE-D6EB-4485-95CC-BA781D1D66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4823-33F0-4548-93DD-CCB9ACD8FC80}" type="datetime1">
              <a:rPr lang="en-US" smtClean="0"/>
              <a:pPr/>
              <a:t>10/24/2012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Trend Consulting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6BEE-D6EB-4485-95CC-BA781D1D66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0DB8-D1BE-496B-8B97-AD6DF6039BCB}" type="datetime1">
              <a:rPr lang="en-US" smtClean="0"/>
              <a:pPr/>
              <a:t>10/24/2012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Trend Consulting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99A6BEE-D6EB-4485-95CC-BA781D1D66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1CC3-AD2A-4857-9693-84BF38441095}" type="datetime1">
              <a:rPr lang="en-US" smtClean="0"/>
              <a:pPr/>
              <a:t>10/24/2012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Trend Consulting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6BEE-D6EB-4485-95CC-BA781D1D66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4EFD-A168-4F92-9B7F-D3E7A14D1C08}" type="datetime1">
              <a:rPr lang="en-US" smtClean="0"/>
              <a:pPr/>
              <a:t>10/24/2012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Trend Consulting 2012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6BEE-D6EB-4485-95CC-BA781D1D66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26A6-7595-4F47-BE65-915C1DC26645}" type="datetime1">
              <a:rPr lang="en-US" smtClean="0"/>
              <a:pPr/>
              <a:t>10/24/2012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Trend Consulting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6BEE-D6EB-4485-95CC-BA781D1D66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2FB1-2164-4FCB-A144-DD449B80A7D6}" type="datetime1">
              <a:rPr lang="en-US" smtClean="0"/>
              <a:pPr/>
              <a:t>10/24/2012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Trend Consulting 2012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6BEE-D6EB-4485-95CC-BA781D1D66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3DF-1603-4143-A194-788EA4726B78}" type="datetime1">
              <a:rPr lang="en-US" smtClean="0"/>
              <a:pPr/>
              <a:t>10/24/2012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Trend Consulting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6BEE-D6EB-4485-95CC-BA781D1D66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656E-9F06-42E7-B628-9C8726ACFD54}" type="datetime1">
              <a:rPr lang="en-US" smtClean="0"/>
              <a:pPr/>
              <a:t>10/24/2012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Trend Consulting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6BEE-D6EB-4485-95CC-BA781D1D66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D015F7-6337-4E20-A142-8BE4411C627D}" type="datetime1">
              <a:rPr lang="en-US" smtClean="0"/>
              <a:pPr/>
              <a:t>10/24/2012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smtClean="0"/>
              <a:t>Trend Consulting 2012</a:t>
            </a: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9A6BEE-D6EB-4485-95CC-BA781D1D66C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kjdfurnituredesign.yolasit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KJD Furniture Design 2012</a:t>
            </a:r>
            <a:r>
              <a:rPr lang="en-GB" b="1" baseline="30000" dirty="0" smtClean="0">
                <a:solidFill>
                  <a:schemeClr val="tx1"/>
                </a:solidFill>
              </a:rPr>
              <a:t>©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28192" y="260648"/>
            <a:ext cx="5868144" cy="648072"/>
          </a:xfrm>
        </p:spPr>
        <p:txBody>
          <a:bodyPr>
            <a:normAutofit/>
          </a:bodyPr>
          <a:lstStyle/>
          <a:p>
            <a:pPr algn="l">
              <a:buNone/>
              <a:defRPr/>
            </a:pPr>
            <a:r>
              <a:rPr lang="en-GB" b="1" i="1" dirty="0" smtClean="0"/>
              <a:t>Kerry J Donovan Furniture </a:t>
            </a:r>
            <a:r>
              <a:rPr lang="en-GB" b="1" i="1" dirty="0" smtClean="0"/>
              <a:t>Design</a:t>
            </a:r>
            <a:endParaRPr lang="en-GB" i="1" dirty="0" smtClean="0"/>
          </a:p>
        </p:txBody>
      </p:sp>
      <p:pic>
        <p:nvPicPr>
          <p:cNvPr id="27652" name="Picture 4" descr="trend_logo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653230" y="260648"/>
            <a:ext cx="1455274" cy="109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8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75656" y="1268760"/>
            <a:ext cx="5904656" cy="9361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kumimoji="0" lang="en-GB" sz="3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Bench/Settle</a:t>
            </a:r>
            <a:r>
              <a:rPr lang="en-GB" sz="3000" b="1" i="1" baseline="30000" dirty="0" smtClean="0">
                <a:latin typeface="Calibri" pitchFamily="34" charset="0"/>
              </a:rPr>
              <a:t>© </a:t>
            </a:r>
            <a:r>
              <a:rPr lang="en-US" sz="3000" i="1" dirty="0" smtClean="0">
                <a:latin typeface="Calibri" pitchFamily="34" charset="0"/>
              </a:rPr>
              <a:t>- </a:t>
            </a:r>
            <a:r>
              <a:rPr kumimoji="0" lang="en-GB" sz="3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a</a:t>
            </a:r>
            <a:r>
              <a:rPr lang="en-GB" sz="3000" b="1" i="1" dirty="0" smtClean="0">
                <a:latin typeface="Calibri" pitchFamily="34" charset="0"/>
              </a:rPr>
              <a:t> </a:t>
            </a:r>
            <a:r>
              <a:rPr lang="en-GB" sz="3000" b="1" i="1" dirty="0" smtClean="0">
                <a:latin typeface="Calibri" pitchFamily="34" charset="0"/>
              </a:rPr>
              <a:t>Winter Warmer </a:t>
            </a:r>
            <a:endParaRPr kumimoji="0" lang="en-GB" sz="30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en-GB" sz="3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August 2012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endParaRPr kumimoji="0" lang="en-GB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9" name="Picture 8" descr="DSC0804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79712" y="2564904"/>
            <a:ext cx="4920547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79512" y="188640"/>
            <a:ext cx="8599488" cy="792088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/>
          <a:p>
            <a:pPr algn="ctr"/>
            <a:r>
              <a:rPr lang="en-GB" sz="2400" b="1" dirty="0" smtClean="0">
                <a:latin typeface="Calibri" pitchFamily="34" charset="0"/>
              </a:rPr>
              <a:t>Carvings and other ‘design features’ are added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98072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This is the result of a weeks’ work. The cushion have  been upholstered, (one </a:t>
            </a:r>
            <a:r>
              <a:rPr lang="en-GB" sz="1600" dirty="0" smtClean="0"/>
              <a:t>open to reveal the storage space beneath)</a:t>
            </a:r>
            <a:endParaRPr lang="en-GB" sz="1600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KJD Furniture Design 2012</a:t>
            </a:r>
            <a:r>
              <a:rPr lang="en-GB" b="1" baseline="30000" dirty="0" smtClean="0">
                <a:solidFill>
                  <a:schemeClr val="tx1"/>
                </a:solidFill>
              </a:rPr>
              <a:t>©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 descr="DSC08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6868128" cy="4566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79512" y="188640"/>
            <a:ext cx="8599488" cy="792088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/>
          <a:p>
            <a:pPr algn="ctr"/>
            <a:r>
              <a:rPr lang="en-GB" sz="2400" b="1" dirty="0" smtClean="0">
                <a:latin typeface="Calibri" pitchFamily="34" charset="0"/>
              </a:rPr>
              <a:t>.... and the projects is completed and delivered.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60" y="1556792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The finished bench in its new home. </a:t>
            </a:r>
            <a:endParaRPr lang="en-GB" sz="1600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KJD Furniture Design 2012</a:t>
            </a:r>
            <a:r>
              <a:rPr lang="en-GB" b="1" baseline="30000" dirty="0" smtClean="0">
                <a:solidFill>
                  <a:schemeClr val="tx1"/>
                </a:solidFill>
              </a:rPr>
              <a:t>©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7620000" cy="3603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sz="2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For More Information, Contact…… 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900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643063"/>
            <a:ext cx="8281988" cy="5000625"/>
          </a:xfrm>
        </p:spPr>
        <p:txBody>
          <a:bodyPr/>
          <a:lstStyle/>
          <a:p>
            <a:pPr marL="82550" indent="-82550" eaLnBrk="1" hangingPunct="1">
              <a:buFontTx/>
              <a:buNone/>
            </a:pPr>
            <a:r>
              <a:rPr lang="en-GB" sz="2000" dirty="0" smtClean="0">
                <a:latin typeface="Calibri" pitchFamily="34" charset="0"/>
              </a:rPr>
              <a:t>Kerry J Donovan</a:t>
            </a:r>
          </a:p>
          <a:p>
            <a:pPr marL="82550" indent="-82550" eaLnBrk="1" hangingPunct="1">
              <a:buFontTx/>
              <a:buNone/>
            </a:pPr>
            <a:endParaRPr lang="en-GB" sz="2000" dirty="0" smtClean="0">
              <a:latin typeface="Calibri" pitchFamily="34" charset="0"/>
            </a:endParaRPr>
          </a:p>
          <a:p>
            <a:pPr marL="82550" indent="-82550" eaLnBrk="1" hangingPunct="1">
              <a:buFontTx/>
              <a:buNone/>
            </a:pPr>
            <a:r>
              <a:rPr lang="en-GB" sz="2000" dirty="0" smtClean="0">
                <a:latin typeface="Calibri" pitchFamily="34" charset="0"/>
              </a:rPr>
              <a:t>Office: 00 33 2 97 74 52 83</a:t>
            </a:r>
          </a:p>
          <a:p>
            <a:pPr marL="82550" indent="-82550" eaLnBrk="1" hangingPunct="1">
              <a:buFontTx/>
              <a:buNone/>
            </a:pPr>
            <a:endParaRPr lang="en-GB" sz="2000" dirty="0" smtClean="0">
              <a:latin typeface="Calibri" pitchFamily="34" charset="0"/>
            </a:endParaRPr>
          </a:p>
          <a:p>
            <a:pPr marL="82550" indent="-82550" eaLnBrk="1" hangingPunct="1">
              <a:buFontTx/>
              <a:buNone/>
            </a:pPr>
            <a:r>
              <a:rPr lang="en-GB" sz="2000" dirty="0" smtClean="0">
                <a:latin typeface="Calibri" pitchFamily="34" charset="0"/>
              </a:rPr>
              <a:t>KJD Furniture Design</a:t>
            </a:r>
          </a:p>
          <a:p>
            <a:pPr marL="82550" indent="-82550" eaLnBrk="1" hangingPunct="1">
              <a:buFontTx/>
              <a:buNone/>
            </a:pPr>
            <a:r>
              <a:rPr lang="en-GB" sz="2000" dirty="0" smtClean="0">
                <a:latin typeface="Calibri" pitchFamily="34" charset="0"/>
              </a:rPr>
              <a:t>La </a:t>
            </a:r>
            <a:r>
              <a:rPr lang="en-GB" sz="2000" dirty="0" err="1" smtClean="0">
                <a:latin typeface="Calibri" pitchFamily="34" charset="0"/>
              </a:rPr>
              <a:t>Trefle</a:t>
            </a:r>
            <a:endParaRPr lang="en-GB" sz="2000" dirty="0" smtClean="0">
              <a:latin typeface="Calibri" pitchFamily="34" charset="0"/>
            </a:endParaRPr>
          </a:p>
          <a:p>
            <a:pPr marL="82550" indent="-82550" eaLnBrk="1" hangingPunct="1">
              <a:buFontTx/>
              <a:buNone/>
            </a:pPr>
            <a:r>
              <a:rPr lang="en-GB" sz="2000" dirty="0" smtClean="0">
                <a:latin typeface="Calibri" pitchFamily="34" charset="0"/>
              </a:rPr>
              <a:t>4 Le </a:t>
            </a:r>
            <a:r>
              <a:rPr lang="en-GB" sz="2000" dirty="0" err="1" smtClean="0">
                <a:latin typeface="Calibri" pitchFamily="34" charset="0"/>
              </a:rPr>
              <a:t>Bouix</a:t>
            </a:r>
            <a:endParaRPr lang="en-GB" sz="2000" dirty="0" smtClean="0">
              <a:latin typeface="Calibri" pitchFamily="34" charset="0"/>
            </a:endParaRPr>
          </a:p>
          <a:p>
            <a:pPr marL="82550" indent="-82550" eaLnBrk="1" hangingPunct="1">
              <a:buFontTx/>
              <a:buNone/>
            </a:pPr>
            <a:r>
              <a:rPr lang="en-GB" sz="2000" dirty="0" smtClean="0">
                <a:latin typeface="Calibri" pitchFamily="34" charset="0"/>
              </a:rPr>
              <a:t>56490 </a:t>
            </a:r>
            <a:r>
              <a:rPr lang="en-GB" sz="2000" dirty="0" err="1" smtClean="0">
                <a:latin typeface="Calibri" pitchFamily="34" charset="0"/>
              </a:rPr>
              <a:t>Guilliers</a:t>
            </a:r>
            <a:endParaRPr lang="en-GB" sz="2000" dirty="0" smtClean="0">
              <a:latin typeface="Calibri" pitchFamily="34" charset="0"/>
            </a:endParaRPr>
          </a:p>
          <a:p>
            <a:pPr marL="82550" indent="-82550" eaLnBrk="1" hangingPunct="1">
              <a:buFontTx/>
              <a:buNone/>
            </a:pPr>
            <a:r>
              <a:rPr lang="en-GB" sz="2000" dirty="0" err="1" smtClean="0">
                <a:latin typeface="Calibri" pitchFamily="34" charset="0"/>
              </a:rPr>
              <a:t>Morbihan</a:t>
            </a:r>
            <a:endParaRPr lang="en-GB" sz="2000" dirty="0" smtClean="0">
              <a:latin typeface="Calibri" pitchFamily="34" charset="0"/>
            </a:endParaRPr>
          </a:p>
          <a:p>
            <a:pPr marL="82550" indent="-82550" eaLnBrk="1" hangingPunct="1">
              <a:buFontTx/>
              <a:buNone/>
            </a:pPr>
            <a:r>
              <a:rPr lang="en-GB" sz="2000" dirty="0" smtClean="0">
                <a:latin typeface="Calibri" pitchFamily="34" charset="0"/>
              </a:rPr>
              <a:t>Brittany, France</a:t>
            </a:r>
          </a:p>
          <a:p>
            <a:pPr marL="82550" indent="-82550">
              <a:buNone/>
            </a:pPr>
            <a:r>
              <a:rPr lang="en-GB" sz="2000" dirty="0" smtClean="0">
                <a:hlinkClick r:id="rId2"/>
              </a:rPr>
              <a:t>http://kjdfurnituredesign.yolasite.com/</a:t>
            </a:r>
            <a:endParaRPr lang="en-GB" sz="2000" b="1" dirty="0" smtClean="0">
              <a:latin typeface="Calibri" pitchFamily="34" charset="0"/>
            </a:endParaRPr>
          </a:p>
          <a:p>
            <a:pPr marL="82550" indent="-82550" eaLnBrk="1" hangingPunct="1">
              <a:buFontTx/>
              <a:buNone/>
            </a:pPr>
            <a:endParaRPr lang="en-GB" sz="2000" b="1" dirty="0" smtClean="0"/>
          </a:p>
          <a:p>
            <a:pPr marL="82550" indent="-82550" eaLnBrk="1" hangingPunct="1"/>
            <a:endParaRPr lang="en-GB" sz="24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KJD Furniture Design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79512" y="188640"/>
            <a:ext cx="8599488" cy="1224136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/>
          <a:p>
            <a:pPr algn="ctr"/>
            <a:r>
              <a:rPr lang="en-GB" sz="2400" b="1" dirty="0" smtClean="0">
                <a:latin typeface="Calibri" pitchFamily="34" charset="0"/>
              </a:rPr>
              <a:t>It all starts with a client’s design brief.</a:t>
            </a:r>
          </a:p>
          <a:p>
            <a:pPr algn="ctr"/>
            <a:r>
              <a:rPr lang="en-GB" sz="2400" b="1" dirty="0" smtClean="0">
                <a:latin typeface="Calibri" pitchFamily="34" charset="0"/>
              </a:rPr>
              <a:t>Next comes a design drawing, the client makes </a:t>
            </a:r>
            <a:r>
              <a:rPr lang="en-GB" sz="2400" b="1" dirty="0" smtClean="0">
                <a:latin typeface="Calibri" pitchFamily="34" charset="0"/>
              </a:rPr>
              <a:t>any changes necessary, and then </a:t>
            </a:r>
            <a:r>
              <a:rPr lang="en-GB" sz="2400" b="1" dirty="0" smtClean="0">
                <a:latin typeface="Calibri" pitchFamily="34" charset="0"/>
              </a:rPr>
              <a:t>commissions the project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KJD Furniture Design 2012</a:t>
            </a:r>
            <a:r>
              <a:rPr lang="en-GB" b="1" baseline="30000" dirty="0" smtClean="0">
                <a:solidFill>
                  <a:schemeClr val="tx1"/>
                </a:solidFill>
              </a:rPr>
              <a:t>©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331640" y="1884040"/>
            <a:ext cx="6781800" cy="1905000"/>
            <a:chOff x="3270" y="2255"/>
            <a:chExt cx="10680" cy="3001"/>
          </a:xfrm>
        </p:grpSpPr>
        <p:cxnSp>
          <p:nvCxnSpPr>
            <p:cNvPr id="1027" name="AutoShape 3"/>
            <p:cNvCxnSpPr>
              <a:cxnSpLocks noChangeShapeType="1"/>
            </p:cNvCxnSpPr>
            <p:nvPr/>
          </p:nvCxnSpPr>
          <p:spPr bwMode="auto">
            <a:xfrm>
              <a:off x="13401" y="4855"/>
              <a:ext cx="43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 flipH="1">
              <a:off x="3270" y="4869"/>
              <a:ext cx="71" cy="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 flipH="1">
              <a:off x="13344" y="4855"/>
              <a:ext cx="71" cy="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>
              <a:off x="13834" y="4862"/>
              <a:ext cx="57" cy="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3270" y="2475"/>
              <a:ext cx="10680" cy="6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3423" y="3135"/>
              <a:ext cx="262" cy="17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3515" y="3135"/>
              <a:ext cx="262" cy="17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3273" y="4938"/>
              <a:ext cx="561" cy="3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3344" y="4938"/>
              <a:ext cx="561" cy="3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 flipV="1">
              <a:off x="3270" y="3011"/>
              <a:ext cx="10680" cy="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>
              <a:off x="3480" y="3135"/>
              <a:ext cx="0" cy="17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8" name="AutoShape 14"/>
            <p:cNvCxnSpPr>
              <a:cxnSpLocks noChangeShapeType="1"/>
            </p:cNvCxnSpPr>
            <p:nvPr/>
          </p:nvCxnSpPr>
          <p:spPr bwMode="auto">
            <a:xfrm>
              <a:off x="13703" y="3123"/>
              <a:ext cx="0" cy="17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9" name="AutoShape 15"/>
            <p:cNvCxnSpPr>
              <a:cxnSpLocks noChangeShapeType="1"/>
            </p:cNvCxnSpPr>
            <p:nvPr/>
          </p:nvCxnSpPr>
          <p:spPr bwMode="auto">
            <a:xfrm>
              <a:off x="3344" y="4855"/>
              <a:ext cx="43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3777" y="4848"/>
              <a:ext cx="57" cy="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3451" y="2255"/>
              <a:ext cx="10351" cy="220"/>
            </a:xfrm>
            <a:prstGeom prst="roundRect">
              <a:avLst>
                <a:gd name="adj" fmla="val 16667"/>
              </a:avLst>
            </a:prstGeom>
            <a:solidFill>
              <a:srgbClr val="A5A5A5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71600" y="4005064"/>
            <a:ext cx="7416824" cy="1754326"/>
          </a:xfrm>
          <a:prstGeom prst="rect">
            <a:avLst/>
          </a:prstGeom>
          <a:solidFill>
            <a:schemeClr val="tx1">
              <a:lumMod val="95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In this design the cushion seat opens to reveal a storage space for newspapers/kindling. The seat could be loose fitting seat or hinged. The bottom of the interior space would be 9mm MDF.  </a:t>
            </a:r>
          </a:p>
          <a:p>
            <a:r>
              <a:rPr lang="en-GB" sz="1200" b="1" dirty="0" smtClean="0">
                <a:solidFill>
                  <a:schemeClr val="bg1"/>
                </a:solidFill>
              </a:rPr>
              <a:t>All external edges could be chamfered to catch the light and add interest. </a:t>
            </a:r>
          </a:p>
          <a:p>
            <a:endParaRPr lang="en-GB" sz="1200" b="1" dirty="0" smtClean="0">
              <a:solidFill>
                <a:schemeClr val="bg1"/>
              </a:solidFill>
            </a:endParaRPr>
          </a:p>
          <a:p>
            <a:r>
              <a:rPr lang="en-GB" sz="1200" b="1" dirty="0" smtClean="0">
                <a:solidFill>
                  <a:schemeClr val="bg1"/>
                </a:solidFill>
              </a:rPr>
              <a:t>Overall </a:t>
            </a:r>
            <a:r>
              <a:rPr lang="en-GB" sz="1200" b="1" dirty="0" smtClean="0">
                <a:solidFill>
                  <a:schemeClr val="bg1"/>
                </a:solidFill>
              </a:rPr>
              <a:t>dimensions (mm):</a:t>
            </a:r>
            <a:endParaRPr lang="en-GB" sz="1200" b="1" dirty="0" smtClean="0">
              <a:solidFill>
                <a:schemeClr val="bg1"/>
              </a:solidFill>
            </a:endParaRPr>
          </a:p>
          <a:p>
            <a:r>
              <a:rPr lang="en-GB" sz="1200" b="1" dirty="0" smtClean="0">
                <a:solidFill>
                  <a:schemeClr val="bg1"/>
                </a:solidFill>
              </a:rPr>
              <a:t>Length (nominal)	</a:t>
            </a:r>
            <a:r>
              <a:rPr lang="en-GB" sz="1200" b="1" dirty="0" smtClean="0">
                <a:solidFill>
                  <a:schemeClr val="bg1"/>
                </a:solidFill>
              </a:rPr>
              <a:t>1950</a:t>
            </a:r>
            <a:endParaRPr lang="en-GB" sz="1200" b="1" dirty="0" smtClean="0">
              <a:solidFill>
                <a:schemeClr val="bg1"/>
              </a:solidFill>
            </a:endParaRPr>
          </a:p>
          <a:p>
            <a:r>
              <a:rPr lang="en-GB" sz="1200" b="1" dirty="0" smtClean="0">
                <a:solidFill>
                  <a:schemeClr val="bg1"/>
                </a:solidFill>
              </a:rPr>
              <a:t>Height (nominal)	</a:t>
            </a:r>
            <a:r>
              <a:rPr lang="en-GB" sz="1200" b="1" dirty="0" smtClean="0">
                <a:solidFill>
                  <a:schemeClr val="bg1"/>
                </a:solidFill>
              </a:rPr>
              <a:t>500</a:t>
            </a:r>
            <a:endParaRPr lang="en-GB" sz="1200" b="1" dirty="0" smtClean="0">
              <a:solidFill>
                <a:schemeClr val="bg1"/>
              </a:solidFill>
            </a:endParaRPr>
          </a:p>
          <a:p>
            <a:r>
              <a:rPr lang="en-GB" sz="1200" b="1" dirty="0" smtClean="0">
                <a:solidFill>
                  <a:schemeClr val="bg1"/>
                </a:solidFill>
              </a:rPr>
              <a:t>Width of seat:	</a:t>
            </a:r>
            <a:r>
              <a:rPr lang="en-GB" sz="1200" b="1" dirty="0" smtClean="0">
                <a:solidFill>
                  <a:schemeClr val="bg1"/>
                </a:solidFill>
              </a:rPr>
              <a:t>320</a:t>
            </a:r>
            <a:endParaRPr lang="en-GB" sz="1200" b="1" dirty="0" smtClean="0">
              <a:solidFill>
                <a:schemeClr val="bg1"/>
              </a:solidFill>
            </a:endParaRPr>
          </a:p>
          <a:p>
            <a:r>
              <a:rPr lang="en-GB" sz="1200" b="1" dirty="0" smtClean="0">
                <a:solidFill>
                  <a:schemeClr val="bg1"/>
                </a:solidFill>
              </a:rPr>
              <a:t>Depth of seat:	</a:t>
            </a:r>
            <a:r>
              <a:rPr lang="en-GB" sz="1200" b="1" dirty="0" smtClean="0">
                <a:solidFill>
                  <a:schemeClr val="bg1"/>
                </a:solidFill>
              </a:rPr>
              <a:t>115</a:t>
            </a:r>
            <a:endParaRPr lang="en-GB" sz="1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79512" y="188640"/>
            <a:ext cx="8599488" cy="792088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/>
          <a:p>
            <a:pPr algn="ctr"/>
            <a:r>
              <a:rPr lang="en-GB" sz="2400" b="1" dirty="0" smtClean="0">
                <a:latin typeface="Calibri" pitchFamily="34" charset="0"/>
              </a:rPr>
              <a:t>Once the project has been commissioned I select the wood</a:t>
            </a:r>
          </a:p>
        </p:txBody>
      </p:sp>
      <p:pic>
        <p:nvPicPr>
          <p:cNvPr id="10" name="Picture 9" descr="DSC0746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558" y="1412775"/>
            <a:ext cx="3186355" cy="42484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99992" y="1519624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material for this project (French Oak) is cut to nominal size and then planed-all-round (PAR) to the width and thickness needed....</a:t>
            </a:r>
          </a:p>
          <a:p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KJD Furniture Design 2012</a:t>
            </a:r>
            <a:r>
              <a:rPr lang="en-GB" b="1" baseline="30000" dirty="0" smtClean="0">
                <a:solidFill>
                  <a:schemeClr val="tx1"/>
                </a:solidFill>
              </a:rPr>
              <a:t>©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79512" y="188640"/>
            <a:ext cx="8599488" cy="648072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/>
          <a:p>
            <a:pPr algn="ctr"/>
            <a:r>
              <a:rPr lang="en-GB" sz="2400" b="1" dirty="0" smtClean="0">
                <a:latin typeface="Calibri" pitchFamily="34" charset="0"/>
              </a:rPr>
              <a:t>After marking them out carefully, I cut the joints</a:t>
            </a:r>
          </a:p>
        </p:txBody>
      </p:sp>
      <p:pic>
        <p:nvPicPr>
          <p:cNvPr id="10" name="Picture 9" descr="DSC0746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3645024"/>
            <a:ext cx="3402378" cy="25517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560" y="1556792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The joints are cut, </a:t>
            </a:r>
            <a:r>
              <a:rPr lang="en-GB" sz="1600" dirty="0" smtClean="0"/>
              <a:t>mainly by </a:t>
            </a:r>
            <a:r>
              <a:rPr lang="en-GB" sz="1600" dirty="0" smtClean="0"/>
              <a:t>hand (yes, I’m a leftie).... </a:t>
            </a:r>
            <a:endParaRPr lang="en-GB" sz="1600" dirty="0"/>
          </a:p>
        </p:txBody>
      </p:sp>
      <p:pic>
        <p:nvPicPr>
          <p:cNvPr id="6" name="Picture 5" descr="DSC0749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908720"/>
            <a:ext cx="3360374" cy="2520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4005064"/>
            <a:ext cx="38884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..... and sometimes using a machine, (depending upon the joint needed). In this photo I am cutting one of the tenons using my radial arm reciprocal saw.</a:t>
            </a:r>
          </a:p>
          <a:p>
            <a:pPr algn="ctr"/>
            <a:endParaRPr lang="en-GB" sz="1600" dirty="0"/>
          </a:p>
        </p:txBody>
      </p:sp>
      <p:sp>
        <p:nvSpPr>
          <p:cNvPr id="9" name="Left Arrow 8"/>
          <p:cNvSpPr/>
          <p:nvPr/>
        </p:nvSpPr>
        <p:spPr>
          <a:xfrm rot="10800000">
            <a:off x="3851920" y="1988840"/>
            <a:ext cx="864096" cy="144016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923928" y="4149080"/>
            <a:ext cx="792088" cy="144016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KJD Furniture Design 2012</a:t>
            </a:r>
            <a:r>
              <a:rPr lang="en-GB" b="1" baseline="30000" dirty="0" smtClean="0">
                <a:solidFill>
                  <a:schemeClr val="tx1"/>
                </a:solidFill>
              </a:rPr>
              <a:t>©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79512" y="188640"/>
            <a:ext cx="8599488" cy="792088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/>
          <a:p>
            <a:pPr algn="ctr"/>
            <a:r>
              <a:rPr lang="en-GB" sz="2000" b="1" dirty="0" smtClean="0">
                <a:latin typeface="Calibri" pitchFamily="34" charset="0"/>
              </a:rPr>
              <a:t>A number of different joints were used during this project. These mortise &amp; tenon joints were used to join the seat rails to the sides.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9792" y="1196752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This joint is a double tenon with saddle housing. It is a particularly strong joint, ideal for this project. The tenons are designed to protrude through the side rail of the bench </a:t>
            </a:r>
            <a:r>
              <a:rPr lang="en-GB" sz="1600" dirty="0" smtClean="0"/>
              <a:t>as an interesting design </a:t>
            </a:r>
            <a:r>
              <a:rPr lang="en-GB" sz="1600" dirty="0" smtClean="0"/>
              <a:t>feature. </a:t>
            </a:r>
            <a:endParaRPr lang="en-GB" sz="1600" dirty="0"/>
          </a:p>
        </p:txBody>
      </p:sp>
      <p:pic>
        <p:nvPicPr>
          <p:cNvPr id="6" name="Picture 5" descr="DSC074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43808" y="3356992"/>
            <a:ext cx="3360373" cy="2520280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 rot="16200000">
            <a:off x="4211960" y="3140968"/>
            <a:ext cx="864096" cy="144016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KJD Furniture Design 2012</a:t>
            </a:r>
            <a:r>
              <a:rPr lang="en-GB" b="1" baseline="30000" dirty="0" smtClean="0">
                <a:solidFill>
                  <a:schemeClr val="tx1"/>
                </a:solidFill>
              </a:rPr>
              <a:t>©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79512" y="188640"/>
            <a:ext cx="8599488" cy="792088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/>
          <a:p>
            <a:pPr algn="ctr"/>
            <a:r>
              <a:rPr lang="en-GB" sz="2400" b="1" dirty="0" smtClean="0">
                <a:latin typeface="Calibri" pitchFamily="34" charset="0"/>
              </a:rPr>
              <a:t>Design features included thin ‘shoes’ and hidden feet. The metal feet are adjustable to allow for uneven floors. </a:t>
            </a:r>
          </a:p>
        </p:txBody>
      </p:sp>
      <p:pic>
        <p:nvPicPr>
          <p:cNvPr id="10" name="Picture 9" descr="DSC0746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3789040"/>
            <a:ext cx="3402377" cy="25517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560" y="155679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The ‘ski’ </a:t>
            </a:r>
            <a:r>
              <a:rPr lang="en-GB" sz="1600" dirty="0" smtClean="0"/>
              <a:t>feet </a:t>
            </a:r>
            <a:r>
              <a:rPr lang="en-GB" sz="1600" dirty="0" smtClean="0"/>
              <a:t>were fitted with thin ‘shoes’ as a design feature, they don’t take any load because....</a:t>
            </a:r>
            <a:endParaRPr lang="en-GB" sz="1600" dirty="0"/>
          </a:p>
        </p:txBody>
      </p:sp>
      <p:pic>
        <p:nvPicPr>
          <p:cNvPr id="6" name="Picture 5" descr="DSC0749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1124745"/>
            <a:ext cx="3360373" cy="25202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4182179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.... hidden rubber-tipped metal fittings, screwed directly into the skis take all the weight of the </a:t>
            </a:r>
            <a:r>
              <a:rPr lang="en-GB" sz="1600" dirty="0" smtClean="0"/>
              <a:t>bench. </a:t>
            </a:r>
          </a:p>
          <a:p>
            <a:pPr algn="ctr"/>
            <a:endParaRPr lang="en-GB" sz="1600" dirty="0" smtClean="0"/>
          </a:p>
          <a:p>
            <a:pPr algn="ctr"/>
            <a:r>
              <a:rPr lang="en-GB" sz="1600" dirty="0" smtClean="0"/>
              <a:t>Incidentally, the fittings are adjustable, in case your floors are  uneven.</a:t>
            </a:r>
            <a:endParaRPr lang="en-GB" sz="1600" dirty="0"/>
          </a:p>
        </p:txBody>
      </p:sp>
      <p:sp>
        <p:nvSpPr>
          <p:cNvPr id="9" name="Left Arrow 8"/>
          <p:cNvSpPr/>
          <p:nvPr/>
        </p:nvSpPr>
        <p:spPr>
          <a:xfrm>
            <a:off x="3851920" y="4581128"/>
            <a:ext cx="792088" cy="144016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10800000">
            <a:off x="4211960" y="2348880"/>
            <a:ext cx="864096" cy="144016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KJD Furniture Design 2012</a:t>
            </a:r>
            <a:r>
              <a:rPr lang="en-GB" b="1" baseline="30000" dirty="0" smtClean="0">
                <a:solidFill>
                  <a:schemeClr val="tx1"/>
                </a:solidFill>
              </a:rPr>
              <a:t>©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79512" y="188640"/>
            <a:ext cx="8599488" cy="792088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/>
          <a:p>
            <a:pPr algn="ctr"/>
            <a:r>
              <a:rPr lang="en-GB" sz="2400" b="1" dirty="0" smtClean="0">
                <a:latin typeface="Calibri" pitchFamily="34" charset="0"/>
              </a:rPr>
              <a:t>A number of dry test assemblies and copious clean-up processes are carried out before the glue-up stage.</a:t>
            </a:r>
          </a:p>
        </p:txBody>
      </p:sp>
      <p:pic>
        <p:nvPicPr>
          <p:cNvPr id="10" name="Picture 9" descr="DSC0746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3645024"/>
            <a:ext cx="3402376" cy="25517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1556792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Once cut, the joints are dry assembled to test for fit. </a:t>
            </a:r>
            <a:endParaRPr lang="en-GB" sz="1600" dirty="0" smtClean="0"/>
          </a:p>
          <a:p>
            <a:pPr algn="ctr"/>
            <a:r>
              <a:rPr lang="en-GB" sz="1600" dirty="0" smtClean="0"/>
              <a:t>Then </a:t>
            </a:r>
            <a:r>
              <a:rPr lang="en-GB" sz="1600" dirty="0" smtClean="0"/>
              <a:t>all the components are cleaned </a:t>
            </a:r>
            <a:r>
              <a:rPr lang="en-GB" sz="1600" dirty="0" smtClean="0"/>
              <a:t>with abrasives and wire wool to </a:t>
            </a:r>
            <a:r>
              <a:rPr lang="en-GB" sz="1600" dirty="0" smtClean="0"/>
              <a:t>make ready for gluing up process.</a:t>
            </a:r>
            <a:endParaRPr lang="en-GB" sz="1600" dirty="0"/>
          </a:p>
        </p:txBody>
      </p:sp>
      <p:pic>
        <p:nvPicPr>
          <p:cNvPr id="6" name="Picture 5" descr="DSC0749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1186041"/>
            <a:ext cx="3360373" cy="19656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422108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The legs, side rail, skis and feet are glued up in one operation. Then </a:t>
            </a:r>
            <a:r>
              <a:rPr lang="en-GB" sz="1600" dirty="0" smtClean="0"/>
              <a:t>any glue spillages are cleaned.</a:t>
            </a:r>
            <a:endParaRPr lang="en-GB" sz="1600" dirty="0"/>
          </a:p>
        </p:txBody>
      </p:sp>
      <p:sp>
        <p:nvSpPr>
          <p:cNvPr id="9" name="Left Arrow 8"/>
          <p:cNvSpPr/>
          <p:nvPr/>
        </p:nvSpPr>
        <p:spPr>
          <a:xfrm>
            <a:off x="3851920" y="4581128"/>
            <a:ext cx="792088" cy="144016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10800000">
            <a:off x="4067944" y="2204864"/>
            <a:ext cx="864096" cy="144016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KJD Furniture Design 2012</a:t>
            </a:r>
            <a:r>
              <a:rPr lang="en-GB" b="1" baseline="30000" dirty="0" smtClean="0">
                <a:solidFill>
                  <a:schemeClr val="tx1"/>
                </a:solidFill>
              </a:rPr>
              <a:t>©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79512" y="188640"/>
            <a:ext cx="8599488" cy="792088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/>
          <a:p>
            <a:pPr algn="ctr"/>
            <a:r>
              <a:rPr lang="en-GB" sz="2400" b="1" dirty="0" smtClean="0">
                <a:latin typeface="Calibri" pitchFamily="34" charset="0"/>
              </a:rPr>
              <a:t>The bench is glued, clamped and the joints are ‘wedged’ and cleaned up</a:t>
            </a:r>
          </a:p>
        </p:txBody>
      </p:sp>
      <p:pic>
        <p:nvPicPr>
          <p:cNvPr id="10" name="Picture 9" descr="DSC0746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3645024"/>
            <a:ext cx="3402376" cy="25517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560" y="1805915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The bench is glued together and the joints are held under compression overnight for the glue to set hard. </a:t>
            </a:r>
            <a:endParaRPr lang="en-GB" sz="1600" dirty="0"/>
          </a:p>
        </p:txBody>
      </p:sp>
      <p:pic>
        <p:nvPicPr>
          <p:cNvPr id="6" name="Picture 5" descr="DSC0749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32017" y="1186041"/>
            <a:ext cx="2728371" cy="19656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429309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 added wedges to the through tenons for strength and looks.....</a:t>
            </a:r>
            <a:endParaRPr lang="en-GB" sz="1600" dirty="0"/>
          </a:p>
        </p:txBody>
      </p:sp>
      <p:sp>
        <p:nvSpPr>
          <p:cNvPr id="9" name="Left Arrow 8"/>
          <p:cNvSpPr/>
          <p:nvPr/>
        </p:nvSpPr>
        <p:spPr>
          <a:xfrm>
            <a:off x="3851920" y="4581128"/>
            <a:ext cx="792088" cy="144016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10800000">
            <a:off x="4211960" y="2132856"/>
            <a:ext cx="864096" cy="144016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KJD Furniture Design 2012</a:t>
            </a:r>
            <a:r>
              <a:rPr lang="en-GB" b="1" baseline="30000" dirty="0" smtClean="0">
                <a:solidFill>
                  <a:schemeClr val="tx1"/>
                </a:solidFill>
              </a:rPr>
              <a:t>©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79512" y="188640"/>
            <a:ext cx="8599488" cy="792088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/>
          <a:p>
            <a:pPr algn="ctr"/>
            <a:r>
              <a:rPr lang="en-GB" sz="2400" b="1" dirty="0" smtClean="0">
                <a:latin typeface="Calibri" pitchFamily="34" charset="0"/>
              </a:rPr>
              <a:t>Carvings and other ‘design features’ are added</a:t>
            </a:r>
          </a:p>
        </p:txBody>
      </p:sp>
      <p:pic>
        <p:nvPicPr>
          <p:cNvPr id="10" name="Picture 9" descr="DSC0746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4188855"/>
            <a:ext cx="3402376" cy="14641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4" y="2204864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I carved </a:t>
            </a:r>
            <a:r>
              <a:rPr lang="en-GB" sz="1600" dirty="0" smtClean="0"/>
              <a:t>initials of </a:t>
            </a:r>
            <a:r>
              <a:rPr lang="en-GB" sz="1600" dirty="0" smtClean="0"/>
              <a:t>the family who commissioned the piece.....</a:t>
            </a:r>
            <a:endParaRPr lang="en-GB" sz="1600" dirty="0"/>
          </a:p>
        </p:txBody>
      </p:sp>
      <p:pic>
        <p:nvPicPr>
          <p:cNvPr id="6" name="Picture 5" descr="DSC0749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85778" y="1186041"/>
            <a:ext cx="2620849" cy="19656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7984" y="5589240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Recesses will house </a:t>
            </a:r>
            <a:r>
              <a:rPr lang="en-GB" sz="1600" dirty="0" smtClean="0"/>
              <a:t>the letters.....</a:t>
            </a:r>
            <a:endParaRPr lang="en-GB" sz="1600" dirty="0"/>
          </a:p>
        </p:txBody>
      </p:sp>
      <p:sp>
        <p:nvSpPr>
          <p:cNvPr id="12" name="Left Arrow 11"/>
          <p:cNvSpPr/>
          <p:nvPr/>
        </p:nvSpPr>
        <p:spPr>
          <a:xfrm rot="10800000">
            <a:off x="4355976" y="2420888"/>
            <a:ext cx="1152128" cy="216024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KJD Furniture Design 2012</a:t>
            </a:r>
            <a:r>
              <a:rPr lang="en-GB" b="1" baseline="30000" dirty="0" smtClean="0">
                <a:solidFill>
                  <a:schemeClr val="tx1"/>
                </a:solidFill>
              </a:rPr>
              <a:t>©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7" idx="1"/>
          </p:cNvCxnSpPr>
          <p:nvPr/>
        </p:nvCxnSpPr>
        <p:spPr>
          <a:xfrm flipH="1" flipV="1">
            <a:off x="3131840" y="4725144"/>
            <a:ext cx="1296144" cy="10333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1"/>
          </p:cNvCxnSpPr>
          <p:nvPr/>
        </p:nvCxnSpPr>
        <p:spPr>
          <a:xfrm flipH="1" flipV="1">
            <a:off x="1043608" y="4581128"/>
            <a:ext cx="3384376" cy="117738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3055</TotalTime>
  <Words>636</Words>
  <Application>Microsoft Office PowerPoint</Application>
  <PresentationFormat>On-screen Show (4:3)</PresentationFormat>
  <Paragraphs>64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For More Information, Contact……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Kerry and Jan</dc:creator>
  <cp:lastModifiedBy>N Goeken</cp:lastModifiedBy>
  <cp:revision>349</cp:revision>
  <dcterms:created xsi:type="dcterms:W3CDTF">2009-12-28T10:58:39Z</dcterms:created>
  <dcterms:modified xsi:type="dcterms:W3CDTF">2012-10-24T15:53:49Z</dcterms:modified>
</cp:coreProperties>
</file>