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6" r:id="rId2"/>
    <p:sldId id="347" r:id="rId3"/>
    <p:sldId id="342" r:id="rId4"/>
    <p:sldId id="343" r:id="rId5"/>
    <p:sldId id="344" r:id="rId6"/>
    <p:sldId id="346" r:id="rId7"/>
    <p:sldId id="348" r:id="rId8"/>
    <p:sldId id="351" r:id="rId9"/>
    <p:sldId id="349" r:id="rId10"/>
    <p:sldId id="350" r:id="rId11"/>
    <p:sldId id="29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56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1DDDC-D123-4F29-83BA-4B0D119D05EF}" type="datetimeFigureOut">
              <a:rPr lang="en-US" smtClean="0"/>
              <a:pPr/>
              <a:t>10/24/2012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7D1C2-42CF-45B1-8E8F-807942850C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 txBox="1">
            <a:spLocks noGrp="1" noChangeArrowheads="1"/>
          </p:cNvSpPr>
          <p:nvPr/>
        </p:nvSpPr>
        <p:spPr bwMode="auto">
          <a:xfrm>
            <a:off x="-25625" y="8687750"/>
            <a:ext cx="2985360" cy="42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defTabSz="762000" eaLnBrk="0" hangingPunct="0"/>
            <a:r>
              <a:rPr lang="en-GB" sz="1000" i="1">
                <a:latin typeface="Times New Roman" pitchFamily="18" charset="0"/>
              </a:rPr>
              <a:t>Trend Consulting 2006</a:t>
            </a: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D59F-8369-4375-A4E5-452F62578697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C6C2-B867-4770-8D9E-D02F3592C71C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A8D-17D5-420F-8EA8-99CB251615F1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4823-33F0-4548-93DD-CCB9ACD8FC80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DB8-D1BE-496B-8B97-AD6DF6039BCB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1CC3-AD2A-4857-9693-84BF38441095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EFD-A168-4F92-9B7F-D3E7A14D1C08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26A6-7595-4F47-BE65-915C1DC26645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2FB1-2164-4FCB-A144-DD449B80A7D6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3DF-1603-4143-A194-788EA4726B78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656E-9F06-42E7-B628-9C8726ACFD54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D015F7-6337-4E20-A142-8BE4411C627D}" type="datetime1">
              <a:rPr lang="en-US" smtClean="0"/>
              <a:pPr/>
              <a:t>10/24/2012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GB" smtClean="0"/>
              <a:t>Trend Consulting 2012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9A6BEE-D6EB-4485-95CC-BA781D1D6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jdfurnituredesign.yolasit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8192" y="404664"/>
            <a:ext cx="5868144" cy="648072"/>
          </a:xfrm>
        </p:spPr>
        <p:txBody>
          <a:bodyPr>
            <a:normAutofit/>
          </a:bodyPr>
          <a:lstStyle/>
          <a:p>
            <a:pPr algn="l">
              <a:buNone/>
              <a:defRPr/>
            </a:pPr>
            <a:r>
              <a:rPr lang="en-GB" b="1" i="1" u="sng" dirty="0" smtClean="0"/>
              <a:t>Kerry J Donovan Furniture Design</a:t>
            </a:r>
            <a:endParaRPr lang="en-GB" i="1" u="sng" dirty="0" smtClean="0"/>
          </a:p>
        </p:txBody>
      </p:sp>
      <p:pic>
        <p:nvPicPr>
          <p:cNvPr id="27652" name="Picture 4" descr="trend_logo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7653230" y="260648"/>
            <a:ext cx="1455274" cy="109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8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75656" y="1268760"/>
            <a:ext cx="5904656" cy="936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en-GB" sz="3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Toybox</a:t>
            </a:r>
            <a:r>
              <a:rPr kumimoji="0" lang="en-GB" sz="30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in Oak</a:t>
            </a:r>
            <a:endParaRPr kumimoji="0" lang="en-GB" sz="30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en-GB" sz="3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January 2012</a:t>
            </a:r>
            <a:endParaRPr kumimoji="0" lang="en-GB" sz="30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en-GB" sz="24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9" name="Picture 8" descr="DSC0804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279745" y="2564904"/>
            <a:ext cx="432048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512" y="188640"/>
            <a:ext cx="8599488" cy="792088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/>
          <a:p>
            <a:pPr algn="ctr"/>
            <a:r>
              <a:rPr lang="en-GB" sz="2400" b="1" dirty="0" smtClean="0">
                <a:latin typeface="Calibri" pitchFamily="34" charset="0"/>
              </a:rPr>
              <a:t>This is how it appeared on the front cover of The </a:t>
            </a:r>
            <a:r>
              <a:rPr lang="en-GB" sz="2400" b="1" dirty="0" smtClean="0">
                <a:latin typeface="Calibri" pitchFamily="34" charset="0"/>
              </a:rPr>
              <a:t>Woodworker - March 2012</a:t>
            </a:r>
            <a:endParaRPr lang="en-GB" sz="24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1196752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 made sure I had the permission of the client before the article was published.</a:t>
            </a:r>
            <a:endParaRPr lang="en-GB" sz="16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Picture 5" descr="The Woodworker - Front Cover - March 20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915816" y="2060848"/>
            <a:ext cx="3303827" cy="430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7620000" cy="3603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sz="2200" b="1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For More Information, Contact…… 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900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643063"/>
            <a:ext cx="8281988" cy="4666257"/>
          </a:xfrm>
        </p:spPr>
        <p:txBody>
          <a:bodyPr/>
          <a:lstStyle/>
          <a:p>
            <a:pPr marL="82550" indent="-82550" algn="ctr" eaLnBrk="1" hangingPunct="1">
              <a:buFontTx/>
              <a:buNone/>
            </a:pPr>
            <a:r>
              <a:rPr lang="en-GB" sz="2000" dirty="0" smtClean="0">
                <a:latin typeface="Calibri" pitchFamily="34" charset="0"/>
              </a:rPr>
              <a:t>Kerry J Donovan</a:t>
            </a:r>
          </a:p>
          <a:p>
            <a:pPr marL="82550" indent="-82550" algn="ctr" eaLnBrk="1" hangingPunct="1">
              <a:buFontTx/>
              <a:buNone/>
            </a:pPr>
            <a:endParaRPr lang="en-GB" sz="2000" dirty="0" smtClean="0">
              <a:latin typeface="Calibri" pitchFamily="34" charset="0"/>
            </a:endParaRPr>
          </a:p>
          <a:p>
            <a:pPr marL="82550" indent="-82550" algn="ctr" eaLnBrk="1" hangingPunct="1">
              <a:buFontTx/>
              <a:buNone/>
            </a:pPr>
            <a:r>
              <a:rPr lang="en-GB" sz="2000" dirty="0" smtClean="0">
                <a:latin typeface="Calibri" pitchFamily="34" charset="0"/>
              </a:rPr>
              <a:t>Office: 00 33 2 97 74 52 83</a:t>
            </a:r>
          </a:p>
          <a:p>
            <a:pPr marL="82550" indent="-82550" algn="ctr" eaLnBrk="1" hangingPunct="1">
              <a:buFontTx/>
              <a:buNone/>
            </a:pPr>
            <a:endParaRPr lang="en-GB" sz="2000" dirty="0" smtClean="0">
              <a:latin typeface="Calibri" pitchFamily="34" charset="0"/>
            </a:endParaRPr>
          </a:p>
          <a:p>
            <a:pPr marL="82550" indent="-82550" algn="ctr" eaLnBrk="1" hangingPunct="1">
              <a:buFontTx/>
              <a:buNone/>
            </a:pPr>
            <a:r>
              <a:rPr lang="en-GB" sz="2000" dirty="0" smtClean="0">
                <a:latin typeface="Calibri" pitchFamily="34" charset="0"/>
              </a:rPr>
              <a:t>KJD Furniture Design</a:t>
            </a:r>
          </a:p>
          <a:p>
            <a:pPr marL="82550" indent="-82550" algn="ctr" eaLnBrk="1" hangingPunct="1">
              <a:buFontTx/>
              <a:buNone/>
            </a:pPr>
            <a:r>
              <a:rPr lang="en-GB" sz="2000" dirty="0" smtClean="0">
                <a:latin typeface="Calibri" pitchFamily="34" charset="0"/>
              </a:rPr>
              <a:t>La </a:t>
            </a:r>
            <a:r>
              <a:rPr lang="en-GB" sz="2000" dirty="0" err="1" smtClean="0">
                <a:latin typeface="Calibri" pitchFamily="34" charset="0"/>
              </a:rPr>
              <a:t>Trefle</a:t>
            </a:r>
            <a:endParaRPr lang="en-GB" sz="2000" dirty="0" smtClean="0">
              <a:latin typeface="Calibri" pitchFamily="34" charset="0"/>
            </a:endParaRPr>
          </a:p>
          <a:p>
            <a:pPr marL="82550" indent="-82550" algn="ctr" eaLnBrk="1" hangingPunct="1">
              <a:buFontTx/>
              <a:buNone/>
            </a:pPr>
            <a:r>
              <a:rPr lang="en-GB" sz="2000" dirty="0" smtClean="0">
                <a:latin typeface="Calibri" pitchFamily="34" charset="0"/>
              </a:rPr>
              <a:t>4 Le </a:t>
            </a:r>
            <a:r>
              <a:rPr lang="en-GB" sz="2000" dirty="0" err="1" smtClean="0">
                <a:latin typeface="Calibri" pitchFamily="34" charset="0"/>
              </a:rPr>
              <a:t>Bouix</a:t>
            </a:r>
            <a:endParaRPr lang="en-GB" sz="2000" dirty="0" smtClean="0">
              <a:latin typeface="Calibri" pitchFamily="34" charset="0"/>
            </a:endParaRPr>
          </a:p>
          <a:p>
            <a:pPr marL="82550" indent="-82550" algn="ctr" eaLnBrk="1" hangingPunct="1">
              <a:buFontTx/>
              <a:buNone/>
            </a:pPr>
            <a:r>
              <a:rPr lang="en-GB" sz="2000" dirty="0" smtClean="0">
                <a:latin typeface="Calibri" pitchFamily="34" charset="0"/>
              </a:rPr>
              <a:t>56490 </a:t>
            </a:r>
            <a:r>
              <a:rPr lang="en-GB" sz="2000" dirty="0" err="1" smtClean="0">
                <a:latin typeface="Calibri" pitchFamily="34" charset="0"/>
              </a:rPr>
              <a:t>Guilliers</a:t>
            </a:r>
            <a:endParaRPr lang="en-GB" sz="2000" dirty="0" smtClean="0">
              <a:latin typeface="Calibri" pitchFamily="34" charset="0"/>
            </a:endParaRPr>
          </a:p>
          <a:p>
            <a:pPr marL="82550" indent="-82550" algn="ctr" eaLnBrk="1" hangingPunct="1">
              <a:buFontTx/>
              <a:buNone/>
            </a:pPr>
            <a:r>
              <a:rPr lang="en-GB" sz="2000" dirty="0" err="1" smtClean="0">
                <a:latin typeface="Calibri" pitchFamily="34" charset="0"/>
              </a:rPr>
              <a:t>Morbihan</a:t>
            </a:r>
            <a:endParaRPr lang="en-GB" sz="2000" dirty="0" smtClean="0">
              <a:latin typeface="Calibri" pitchFamily="34" charset="0"/>
            </a:endParaRPr>
          </a:p>
          <a:p>
            <a:pPr marL="82550" indent="-82550" algn="ctr" eaLnBrk="1" hangingPunct="1">
              <a:buFontTx/>
              <a:buNone/>
            </a:pPr>
            <a:r>
              <a:rPr lang="en-GB" sz="2000" dirty="0" smtClean="0">
                <a:latin typeface="Calibri" pitchFamily="34" charset="0"/>
              </a:rPr>
              <a:t>Brittany, France</a:t>
            </a:r>
          </a:p>
          <a:p>
            <a:pPr marL="82550" indent="-82550" algn="ctr">
              <a:buNone/>
            </a:pPr>
            <a:r>
              <a:rPr lang="en-GB" sz="2000" dirty="0" smtClean="0">
                <a:hlinkClick r:id="rId2"/>
              </a:rPr>
              <a:t>http://kjdfurnituredesign.yolasite.com/</a:t>
            </a:r>
            <a:endParaRPr lang="en-GB" sz="2000" b="1" dirty="0" smtClean="0">
              <a:latin typeface="Calibri" pitchFamily="34" charset="0"/>
            </a:endParaRPr>
          </a:p>
          <a:p>
            <a:pPr marL="82550" indent="-82550" algn="ctr" eaLnBrk="1" hangingPunct="1">
              <a:buFontTx/>
              <a:buNone/>
            </a:pPr>
            <a:endParaRPr lang="en-GB" sz="2000" b="1" dirty="0" smtClean="0"/>
          </a:p>
          <a:p>
            <a:pPr marL="82550" indent="-82550" algn="ctr" eaLnBrk="1" hangingPunct="1"/>
            <a:endParaRPr lang="en-GB" sz="2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KJD Furniture Design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512" y="188640"/>
            <a:ext cx="8599488" cy="792088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/>
          <a:p>
            <a:pPr algn="ctr"/>
            <a:r>
              <a:rPr lang="en-GB" sz="2400" b="1" dirty="0" smtClean="0">
                <a:latin typeface="Calibri" pitchFamily="34" charset="0"/>
              </a:rPr>
              <a:t>Once the project has been commissioned I select the wood</a:t>
            </a:r>
          </a:p>
        </p:txBody>
      </p:sp>
      <p:pic>
        <p:nvPicPr>
          <p:cNvPr id="10" name="Picture 9" descr="DSC0746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11558" y="1412775"/>
            <a:ext cx="3186355" cy="42484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99992" y="1519624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material for this project (French </a:t>
            </a:r>
            <a:r>
              <a:rPr lang="en-GB" dirty="0" smtClean="0"/>
              <a:t>Oak and </a:t>
            </a:r>
            <a:r>
              <a:rPr lang="en-GB" dirty="0" smtClean="0"/>
              <a:t>C</a:t>
            </a:r>
            <a:r>
              <a:rPr lang="en-GB" dirty="0" smtClean="0"/>
              <a:t>hestnut) </a:t>
            </a:r>
            <a:r>
              <a:rPr lang="en-GB" dirty="0" smtClean="0"/>
              <a:t>is cut to nominal size and then planed-all-round (PAR) to the width and thickness needed....</a:t>
            </a:r>
          </a:p>
          <a:p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512" y="188640"/>
            <a:ext cx="8599488" cy="648072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/>
          <a:p>
            <a:pPr algn="ctr"/>
            <a:r>
              <a:rPr lang="en-GB" sz="2400" b="1" dirty="0" smtClean="0">
                <a:latin typeface="Calibri" pitchFamily="34" charset="0"/>
              </a:rPr>
              <a:t>After marking them out carefully, I cut the joints</a:t>
            </a:r>
          </a:p>
        </p:txBody>
      </p:sp>
      <p:pic>
        <p:nvPicPr>
          <p:cNvPr id="10" name="Picture 9" descr="DSC0746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9552" y="3645024"/>
            <a:ext cx="3402377" cy="25517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55679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The joints are cut, mainly by hand </a:t>
            </a:r>
            <a:endParaRPr lang="en-GB" sz="1600" dirty="0" smtClean="0"/>
          </a:p>
          <a:p>
            <a:pPr algn="ctr"/>
            <a:r>
              <a:rPr lang="en-GB" sz="1600" dirty="0" smtClean="0"/>
              <a:t>(</a:t>
            </a:r>
            <a:r>
              <a:rPr lang="en-GB" sz="1600" dirty="0" smtClean="0"/>
              <a:t>yes, I’m a leftie</a:t>
            </a:r>
            <a:r>
              <a:rPr lang="en-GB" sz="1600" dirty="0" smtClean="0"/>
              <a:t>) </a:t>
            </a:r>
            <a:endParaRPr lang="en-GB" sz="1600" dirty="0"/>
          </a:p>
        </p:txBody>
      </p:sp>
      <p:pic>
        <p:nvPicPr>
          <p:cNvPr id="6" name="Picture 5" descr="DSC0749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6016" y="908720"/>
            <a:ext cx="3360374" cy="25202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16016" y="400506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These are the rails with tenon joints already cut.</a:t>
            </a:r>
            <a:endParaRPr lang="en-GB" sz="1600" dirty="0" smtClean="0"/>
          </a:p>
          <a:p>
            <a:pPr algn="ctr"/>
            <a:endParaRPr lang="en-GB" sz="1600" dirty="0"/>
          </a:p>
        </p:txBody>
      </p:sp>
      <p:sp>
        <p:nvSpPr>
          <p:cNvPr id="9" name="Left Arrow 8"/>
          <p:cNvSpPr/>
          <p:nvPr/>
        </p:nvSpPr>
        <p:spPr>
          <a:xfrm rot="10800000">
            <a:off x="3851920" y="1988840"/>
            <a:ext cx="864096" cy="144016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923928" y="4149080"/>
            <a:ext cx="792088" cy="144016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512" y="188640"/>
            <a:ext cx="8599488" cy="792088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/>
          <a:p>
            <a:pPr algn="ctr"/>
            <a:r>
              <a:rPr lang="en-GB" sz="2000" b="1" dirty="0" smtClean="0">
                <a:latin typeface="Calibri" pitchFamily="34" charset="0"/>
              </a:rPr>
              <a:t>The end panels</a:t>
            </a:r>
            <a:endParaRPr lang="en-GB" sz="2000" b="1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119675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One of the ends with it’s panel made and ready for assembly</a:t>
            </a:r>
            <a:endParaRPr lang="en-GB" sz="1600" dirty="0"/>
          </a:p>
        </p:txBody>
      </p:sp>
      <p:pic>
        <p:nvPicPr>
          <p:cNvPr id="6" name="Picture 5" descr="DSC0749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43808" y="2780928"/>
            <a:ext cx="3360373" cy="2520279"/>
          </a:xfrm>
          <a:prstGeom prst="rect">
            <a:avLst/>
          </a:prstGeom>
        </p:spPr>
      </p:pic>
      <p:sp>
        <p:nvSpPr>
          <p:cNvPr id="12" name="Left Arrow 11"/>
          <p:cNvSpPr/>
          <p:nvPr/>
        </p:nvSpPr>
        <p:spPr>
          <a:xfrm rot="16200000">
            <a:off x="4139952" y="2420888"/>
            <a:ext cx="864096" cy="144016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512" y="188640"/>
            <a:ext cx="8599488" cy="792088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/>
          <a:p>
            <a:pPr algn="ctr"/>
            <a:r>
              <a:rPr lang="en-GB" sz="2400" b="1" dirty="0" smtClean="0">
                <a:latin typeface="Calibri" pitchFamily="34" charset="0"/>
              </a:rPr>
              <a:t>The carcase of the toy-box being glued up</a:t>
            </a:r>
            <a:endParaRPr lang="en-GB" sz="2400" b="1" dirty="0" smtClean="0">
              <a:latin typeface="Calibri" pitchFamily="34" charset="0"/>
            </a:endParaRPr>
          </a:p>
        </p:txBody>
      </p:sp>
      <p:pic>
        <p:nvPicPr>
          <p:cNvPr id="10" name="Picture 9" descr="DSC0746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71600" y="1196752"/>
            <a:ext cx="3402376" cy="255178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5564" y="4595644"/>
            <a:ext cx="27843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Webbing clamps are used to hold the cabinet together while the glue sets overnight – (the rags are to stop the  edges of the legs being bruised)</a:t>
            </a:r>
            <a:endParaRPr lang="en-GB" sz="1600" dirty="0"/>
          </a:p>
        </p:txBody>
      </p:sp>
      <p:pic>
        <p:nvPicPr>
          <p:cNvPr id="6" name="Picture 5" descr="DSC0749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40020" y="4005065"/>
            <a:ext cx="3360372" cy="2520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32040" y="191683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 check that the carcase is square using a method that’s  been around since before the time of the  Pharaohs. </a:t>
            </a:r>
            <a:endParaRPr lang="en-GB" sz="1600" dirty="0"/>
          </a:p>
        </p:txBody>
      </p:sp>
      <p:sp>
        <p:nvSpPr>
          <p:cNvPr id="9" name="Left Arrow 8"/>
          <p:cNvSpPr/>
          <p:nvPr/>
        </p:nvSpPr>
        <p:spPr>
          <a:xfrm>
            <a:off x="4139952" y="2204864"/>
            <a:ext cx="792088" cy="144016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 rot="10800000">
            <a:off x="3491880" y="5301208"/>
            <a:ext cx="2376264" cy="144016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512" y="188640"/>
            <a:ext cx="8599488" cy="792088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/>
          <a:p>
            <a:pPr algn="ctr"/>
            <a:r>
              <a:rPr lang="en-GB" sz="2400" b="1" dirty="0" smtClean="0">
                <a:latin typeface="Calibri" pitchFamily="34" charset="0"/>
              </a:rPr>
              <a:t>The top is made</a:t>
            </a:r>
            <a:endParaRPr lang="en-GB" sz="2400" b="1" dirty="0" smtClean="0">
              <a:latin typeface="Calibri" pitchFamily="34" charset="0"/>
            </a:endParaRPr>
          </a:p>
        </p:txBody>
      </p:sp>
      <p:pic>
        <p:nvPicPr>
          <p:cNvPr id="10" name="Picture 9" descr="DSC0746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9552" y="3645024"/>
            <a:ext cx="3402376" cy="255178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3528" y="1877923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These are all the components I need to make the top, which has two sliding panels....</a:t>
            </a:r>
            <a:endParaRPr lang="en-GB" sz="1600" dirty="0"/>
          </a:p>
        </p:txBody>
      </p:sp>
      <p:pic>
        <p:nvPicPr>
          <p:cNvPr id="6" name="Picture 5" descr="DSC0749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48064" y="1484784"/>
            <a:ext cx="2620849" cy="19656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4008" y="4365104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..and this is the top in position. The table is now ready to be polished.</a:t>
            </a:r>
            <a:endParaRPr lang="en-GB" sz="1600" dirty="0"/>
          </a:p>
        </p:txBody>
      </p:sp>
      <p:sp>
        <p:nvSpPr>
          <p:cNvPr id="9" name="Left Arrow 8"/>
          <p:cNvSpPr/>
          <p:nvPr/>
        </p:nvSpPr>
        <p:spPr>
          <a:xfrm>
            <a:off x="3851920" y="4581128"/>
            <a:ext cx="792088" cy="144016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 rot="10800000">
            <a:off x="4067944" y="2204864"/>
            <a:ext cx="864096" cy="144016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512" y="188640"/>
            <a:ext cx="8599488" cy="792088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/>
          <a:p>
            <a:pPr algn="ctr"/>
            <a:r>
              <a:rPr lang="en-GB" sz="2400" b="1" dirty="0" smtClean="0">
                <a:latin typeface="Calibri" pitchFamily="34" charset="0"/>
              </a:rPr>
              <a:t>Profiling the edge of the top</a:t>
            </a:r>
            <a:endParaRPr lang="en-GB" sz="2400" b="1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112474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As this is a toy-box, I don’t want any sharp edges, so I rounded them over (you cant do this with melamine). </a:t>
            </a:r>
            <a:endParaRPr lang="en-GB" sz="1600" dirty="0"/>
          </a:p>
        </p:txBody>
      </p:sp>
      <p:pic>
        <p:nvPicPr>
          <p:cNvPr id="6" name="Picture 5" descr="DSC0749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63688" y="2024844"/>
            <a:ext cx="5760640" cy="4320480"/>
          </a:xfrm>
          <a:prstGeom prst="rect">
            <a:avLst/>
          </a:prstGeom>
        </p:spPr>
      </p:pic>
      <p:sp>
        <p:nvSpPr>
          <p:cNvPr id="12" name="Left Arrow 11"/>
          <p:cNvSpPr/>
          <p:nvPr/>
        </p:nvSpPr>
        <p:spPr>
          <a:xfrm rot="16200000">
            <a:off x="3851920" y="2780928"/>
            <a:ext cx="1944216" cy="216024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512" y="188640"/>
            <a:ext cx="8599488" cy="792088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/>
          <a:p>
            <a:pPr algn="ctr"/>
            <a:r>
              <a:rPr lang="en-GB" sz="2400" b="1" dirty="0" smtClean="0">
                <a:latin typeface="Calibri" pitchFamily="34" charset="0"/>
              </a:rPr>
              <a:t>The bench is glued, clamped and the joints are ‘wedged’ and cleaned up</a:t>
            </a:r>
          </a:p>
        </p:txBody>
      </p:sp>
      <p:pic>
        <p:nvPicPr>
          <p:cNvPr id="10" name="Picture 9" descr="DSC0746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9552" y="3645024"/>
            <a:ext cx="3402376" cy="255178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5536" y="184482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 lacquer and wax the running surfaces by hand to ensure the sliding panels run smoothly....</a:t>
            </a:r>
            <a:endParaRPr lang="en-GB" sz="1600" dirty="0"/>
          </a:p>
        </p:txBody>
      </p:sp>
      <p:pic>
        <p:nvPicPr>
          <p:cNvPr id="6" name="Picture 5" descr="DSC0749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85778" y="1186041"/>
            <a:ext cx="2620849" cy="19656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88024" y="450912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....which they do (of course).</a:t>
            </a:r>
            <a:endParaRPr lang="en-GB" sz="1600" dirty="0"/>
          </a:p>
        </p:txBody>
      </p:sp>
      <p:sp>
        <p:nvSpPr>
          <p:cNvPr id="9" name="Left Arrow 8"/>
          <p:cNvSpPr/>
          <p:nvPr/>
        </p:nvSpPr>
        <p:spPr>
          <a:xfrm>
            <a:off x="3851920" y="4581128"/>
            <a:ext cx="792088" cy="144016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 rot="10800000">
            <a:off x="4427984" y="2132856"/>
            <a:ext cx="864096" cy="144016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79512" y="188640"/>
            <a:ext cx="8599488" cy="792088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/>
          <a:p>
            <a:pPr algn="ctr"/>
            <a:r>
              <a:rPr lang="en-GB" sz="2400" b="1" dirty="0" smtClean="0">
                <a:latin typeface="Calibri" pitchFamily="34" charset="0"/>
              </a:rPr>
              <a:t>A carved plaque is added</a:t>
            </a:r>
            <a:endParaRPr lang="en-GB" sz="2400" b="1" dirty="0" smtClean="0">
              <a:latin typeface="Calibri" pitchFamily="34" charset="0"/>
            </a:endParaRPr>
          </a:p>
        </p:txBody>
      </p:sp>
      <p:pic>
        <p:nvPicPr>
          <p:cNvPr id="10" name="Picture 9" descr="DSC0746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64661" y="4188855"/>
            <a:ext cx="1952158" cy="14641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20" y="177281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Next, I thought is would be a nice idea to make a plaque to mark a special  occasion (a new arrival)..... </a:t>
            </a:r>
            <a:endParaRPr lang="en-GB" sz="1600" dirty="0"/>
          </a:p>
        </p:txBody>
      </p:sp>
      <p:pic>
        <p:nvPicPr>
          <p:cNvPr id="6" name="Picture 5" descr="DSC0749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85778" y="1186041"/>
            <a:ext cx="2620849" cy="19656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5976" y="4797152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....and attach it to the toy-box.</a:t>
            </a:r>
            <a:endParaRPr lang="en-GB" sz="1600" dirty="0"/>
          </a:p>
        </p:txBody>
      </p:sp>
      <p:sp>
        <p:nvSpPr>
          <p:cNvPr id="12" name="Left Arrow 11"/>
          <p:cNvSpPr/>
          <p:nvPr/>
        </p:nvSpPr>
        <p:spPr>
          <a:xfrm rot="10800000">
            <a:off x="4139952" y="2060848"/>
            <a:ext cx="1152128" cy="216024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KJD Furniture Design 2012</a:t>
            </a:r>
            <a:r>
              <a:rPr lang="en-GB" b="1" baseline="30000" dirty="0" smtClean="0">
                <a:solidFill>
                  <a:schemeClr val="tx1"/>
                </a:solidFill>
              </a:rPr>
              <a:t>©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3203848" y="4869160"/>
            <a:ext cx="1152128" cy="216024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3119</TotalTime>
  <Words>431</Words>
  <Application>Microsoft Office PowerPoint</Application>
  <PresentationFormat>On-screen Show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For More Information, Contact……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Kerry and Jan</dc:creator>
  <cp:lastModifiedBy>N Goeken</cp:lastModifiedBy>
  <cp:revision>353</cp:revision>
  <dcterms:created xsi:type="dcterms:W3CDTF">2009-12-28T10:58:39Z</dcterms:created>
  <dcterms:modified xsi:type="dcterms:W3CDTF">2012-10-24T17:01:52Z</dcterms:modified>
</cp:coreProperties>
</file>