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66" r:id="rId2"/>
    <p:sldId id="342" r:id="rId3"/>
    <p:sldId id="343" r:id="rId4"/>
    <p:sldId id="344" r:id="rId5"/>
    <p:sldId id="346" r:id="rId6"/>
    <p:sldId id="352" r:id="rId7"/>
    <p:sldId id="353" r:id="rId8"/>
    <p:sldId id="348" r:id="rId9"/>
    <p:sldId id="354" r:id="rId10"/>
    <p:sldId id="351" r:id="rId11"/>
    <p:sldId id="29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561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1DDDC-D123-4F29-83BA-4B0D119D05EF}" type="datetimeFigureOut">
              <a:rPr lang="en-US" smtClean="0"/>
              <a:pPr/>
              <a:t>10/27/2012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7D1C2-42CF-45B1-8E8F-807942850CF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 txBox="1">
            <a:spLocks noGrp="1" noChangeArrowheads="1"/>
          </p:cNvSpPr>
          <p:nvPr/>
        </p:nvSpPr>
        <p:spPr bwMode="auto">
          <a:xfrm>
            <a:off x="-25625" y="8687750"/>
            <a:ext cx="2985360" cy="4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defTabSz="762000" eaLnBrk="0" hangingPunct="0"/>
            <a:r>
              <a:rPr lang="en-GB" sz="1000" i="1">
                <a:latin typeface="Times New Roman" pitchFamily="18" charset="0"/>
              </a:rPr>
              <a:t>Trend Consulting 2006</a:t>
            </a: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D59F-8369-4375-A4E5-452F62578697}" type="datetime1">
              <a:rPr lang="en-US" smtClean="0"/>
              <a:pPr/>
              <a:t>10/27/2012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Trend Consulting 2012</a:t>
            </a:r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6BEE-D6EB-4485-95CC-BA781D1D66C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7" name="Picture 4" descr="trend_logo"/>
          <p:cNvPicPr>
            <a:picLocks noChangeAspect="1" noChangeArrowheads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7956376" y="44624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C6C2-B867-4770-8D9E-D02F3592C71C}" type="datetime1">
              <a:rPr lang="en-US" smtClean="0"/>
              <a:pPr/>
              <a:t>10/27/2012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Trend Consulting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6BEE-D6EB-4485-95CC-BA781D1D66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3A8D-17D5-420F-8EA8-99CB251615F1}" type="datetime1">
              <a:rPr lang="en-US" smtClean="0"/>
              <a:pPr/>
              <a:t>10/27/2012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Trend Consulting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6BEE-D6EB-4485-95CC-BA781D1D66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4823-33F0-4548-93DD-CCB9ACD8FC80}" type="datetime1">
              <a:rPr lang="en-US" smtClean="0"/>
              <a:pPr/>
              <a:t>10/27/2012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Trend Consulting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6BEE-D6EB-4485-95CC-BA781D1D66C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4" descr="trend_logo"/>
          <p:cNvPicPr>
            <a:picLocks noChangeAspect="1" noChangeArrowheads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7956376" y="44624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0DB8-D1BE-496B-8B97-AD6DF6039BCB}" type="datetime1">
              <a:rPr lang="en-US" smtClean="0"/>
              <a:pPr/>
              <a:t>10/27/2012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Trend Consulting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99A6BEE-D6EB-4485-95CC-BA781D1D66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1CC3-AD2A-4857-9693-84BF38441095}" type="datetime1">
              <a:rPr lang="en-US" smtClean="0"/>
              <a:pPr/>
              <a:t>10/27/2012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Trend Consulting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6BEE-D6EB-4485-95CC-BA781D1D66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4EFD-A168-4F92-9B7F-D3E7A14D1C08}" type="datetime1">
              <a:rPr lang="en-US" smtClean="0"/>
              <a:pPr/>
              <a:t>10/27/2012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Trend Consulting 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6BEE-D6EB-4485-95CC-BA781D1D66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26A6-7595-4F47-BE65-915C1DC26645}" type="datetime1">
              <a:rPr lang="en-US" smtClean="0"/>
              <a:pPr/>
              <a:t>10/27/2012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Trend Consulting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6BEE-D6EB-4485-95CC-BA781D1D66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2FB1-2164-4FCB-A144-DD449B80A7D6}" type="datetime1">
              <a:rPr lang="en-US" smtClean="0"/>
              <a:pPr/>
              <a:t>10/27/2012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Trend Consulting 2012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6BEE-D6EB-4485-95CC-BA781D1D66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3DF-1603-4143-A194-788EA4726B78}" type="datetime1">
              <a:rPr lang="en-US" smtClean="0"/>
              <a:pPr/>
              <a:t>10/27/2012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Trend Consulting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6BEE-D6EB-4485-95CC-BA781D1D66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656E-9F06-42E7-B628-9C8726ACFD54}" type="datetime1">
              <a:rPr lang="en-US" smtClean="0"/>
              <a:pPr/>
              <a:t>10/27/2012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Trend Consulting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6BEE-D6EB-4485-95CC-BA781D1D66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D015F7-6337-4E20-A142-8BE4411C627D}" type="datetime1">
              <a:rPr lang="en-US" smtClean="0"/>
              <a:pPr/>
              <a:t>10/27/2012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mtClean="0"/>
              <a:t>Trend Consulting 2012</a:t>
            </a: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9A6BEE-D6EB-4485-95CC-BA781D1D66C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4" descr="trend_logo"/>
          <p:cNvPicPr>
            <a:picLocks noChangeAspect="1" noChangeArrowheads="1"/>
          </p:cNvPicPr>
          <p:nvPr userDrawn="1"/>
        </p:nvPicPr>
        <p:blipFill>
          <a:blip r:embed="rId13" cstate="screen"/>
          <a:stretch>
            <a:fillRect/>
          </a:stretch>
        </p:blipFill>
        <p:spPr bwMode="auto">
          <a:xfrm>
            <a:off x="7956376" y="44624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kjdfurnituredesign.yolasit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KJD Furniture Design 2012</a:t>
            </a:r>
            <a:r>
              <a:rPr lang="en-GB" b="1" baseline="30000" dirty="0" smtClean="0">
                <a:solidFill>
                  <a:schemeClr val="tx1"/>
                </a:solidFill>
              </a:rPr>
              <a:t>©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8192" y="404664"/>
            <a:ext cx="5868144" cy="648072"/>
          </a:xfrm>
        </p:spPr>
        <p:txBody>
          <a:bodyPr>
            <a:normAutofit/>
          </a:bodyPr>
          <a:lstStyle/>
          <a:p>
            <a:pPr algn="l">
              <a:buNone/>
              <a:defRPr/>
            </a:pPr>
            <a:r>
              <a:rPr lang="en-GB" b="1" i="1" u="sng" dirty="0" smtClean="0"/>
              <a:t>Kerry J Donovan Furniture Design</a:t>
            </a:r>
            <a:endParaRPr lang="en-GB" i="1" u="sng" dirty="0" smtClean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8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75656" y="1268760"/>
            <a:ext cx="5904656" cy="936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kumimoji="0" lang="en-GB" sz="3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Corner Cabinet in Ash and Oak</a:t>
            </a:r>
            <a:endParaRPr kumimoji="0" lang="en-GB" sz="30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en-GB" sz="3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Oct 2012</a:t>
            </a:r>
            <a:endParaRPr kumimoji="0" lang="en-GB" sz="30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endParaRPr kumimoji="0" lang="en-GB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9" name="Picture 8" descr="DSC08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9745" y="2564904"/>
            <a:ext cx="4320480" cy="3240360"/>
          </a:xfrm>
          <a:prstGeom prst="rect">
            <a:avLst/>
          </a:prstGeom>
        </p:spPr>
      </p:pic>
      <p:pic>
        <p:nvPicPr>
          <p:cNvPr id="10" name="Picture 4" descr="trend_logo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7956376" y="260648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512" y="188640"/>
            <a:ext cx="8599488" cy="792088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/>
          <a:p>
            <a:pPr algn="ctr"/>
            <a:r>
              <a:rPr lang="en-GB" sz="2400" b="1" dirty="0" smtClean="0">
                <a:latin typeface="Calibri" pitchFamily="34" charset="0"/>
              </a:rPr>
              <a:t>Fitting the cabinet......</a:t>
            </a:r>
            <a:endParaRPr lang="en-GB" sz="2400" b="1" dirty="0" smtClean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126876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" pitchFamily="34" charset="0"/>
              </a:rPr>
              <a:t>Here are a few photos of how the whole </a:t>
            </a:r>
            <a:r>
              <a:rPr lang="en-GB" sz="1600" b="1" dirty="0" smtClean="0">
                <a:latin typeface="Calibri" pitchFamily="34" charset="0"/>
              </a:rPr>
              <a:t>assembly fits </a:t>
            </a:r>
            <a:r>
              <a:rPr lang="en-GB" sz="1600" b="1" dirty="0" smtClean="0">
                <a:latin typeface="Calibri" pitchFamily="34" charset="0"/>
              </a:rPr>
              <a:t>together </a:t>
            </a:r>
            <a:r>
              <a:rPr lang="en-GB" sz="1600" b="1" dirty="0" smtClean="0">
                <a:latin typeface="Calibri" pitchFamily="34" charset="0"/>
              </a:rPr>
              <a:t>- no screws </a:t>
            </a:r>
            <a:r>
              <a:rPr lang="en-GB" sz="1600" b="1" dirty="0" smtClean="0">
                <a:latin typeface="Calibri" pitchFamily="34" charset="0"/>
              </a:rPr>
              <a:t>or glue </a:t>
            </a:r>
            <a:r>
              <a:rPr lang="en-GB" sz="1600" b="1" dirty="0" smtClean="0">
                <a:latin typeface="Calibri" pitchFamily="34" charset="0"/>
              </a:rPr>
              <a:t>needed here.  </a:t>
            </a:r>
            <a:endParaRPr lang="en-GB" sz="1600" b="1" dirty="0" smtClean="0">
              <a:latin typeface="Calibri" pitchFamily="34" charset="0"/>
            </a:endParaRPr>
          </a:p>
        </p:txBody>
      </p:sp>
      <p:pic>
        <p:nvPicPr>
          <p:cNvPr id="6" name="Picture 5" descr="DSC074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2620849" cy="1914592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KJD Furniture Design 2012</a:t>
            </a:r>
            <a:r>
              <a:rPr lang="en-GB" b="1" baseline="30000" dirty="0" smtClean="0">
                <a:solidFill>
                  <a:schemeClr val="tx1"/>
                </a:solidFill>
              </a:rPr>
              <a:t>©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5" name="Picture 14" descr="DSC074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365104"/>
            <a:ext cx="2552789" cy="1914592"/>
          </a:xfrm>
          <a:prstGeom prst="rect">
            <a:avLst/>
          </a:prstGeom>
        </p:spPr>
      </p:pic>
      <p:pic>
        <p:nvPicPr>
          <p:cNvPr id="16" name="Picture 15" descr="DSC074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9419" y="2060848"/>
            <a:ext cx="2514362" cy="1914592"/>
          </a:xfrm>
          <a:prstGeom prst="rect">
            <a:avLst/>
          </a:prstGeom>
        </p:spPr>
      </p:pic>
      <p:pic>
        <p:nvPicPr>
          <p:cNvPr id="17" name="Picture 16" descr="DSC074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09886" y="2060848"/>
            <a:ext cx="2552789" cy="1914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620000" cy="3603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sz="2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For More Information, Contact…… 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900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643063"/>
            <a:ext cx="8281988" cy="4666257"/>
          </a:xfrm>
        </p:spPr>
        <p:txBody>
          <a:bodyPr/>
          <a:lstStyle/>
          <a:p>
            <a:pPr marL="82550" indent="-82550" algn="ctr" eaLnBrk="1" hangingPunct="1">
              <a:buFontTx/>
              <a:buNone/>
            </a:pPr>
            <a:r>
              <a:rPr lang="en-GB" sz="2000" dirty="0" smtClean="0">
                <a:latin typeface="Calibri" pitchFamily="34" charset="0"/>
              </a:rPr>
              <a:t>Kerry J Donovan</a:t>
            </a:r>
          </a:p>
          <a:p>
            <a:pPr marL="82550" indent="-82550" algn="ctr" eaLnBrk="1" hangingPunct="1">
              <a:buFontTx/>
              <a:buNone/>
            </a:pPr>
            <a:endParaRPr lang="en-GB" sz="2000" dirty="0" smtClean="0">
              <a:latin typeface="Calibri" pitchFamily="34" charset="0"/>
            </a:endParaRPr>
          </a:p>
          <a:p>
            <a:pPr marL="82550" indent="-82550" algn="ctr" eaLnBrk="1" hangingPunct="1">
              <a:buFontTx/>
              <a:buNone/>
            </a:pPr>
            <a:r>
              <a:rPr lang="en-GB" sz="2000" dirty="0" smtClean="0">
                <a:latin typeface="Calibri" pitchFamily="34" charset="0"/>
              </a:rPr>
              <a:t>Office: 00 33 2 97 74 52 83</a:t>
            </a:r>
          </a:p>
          <a:p>
            <a:pPr marL="82550" indent="-82550" algn="ctr" eaLnBrk="1" hangingPunct="1">
              <a:buFontTx/>
              <a:buNone/>
            </a:pPr>
            <a:endParaRPr lang="en-GB" sz="2000" dirty="0" smtClean="0">
              <a:latin typeface="Calibri" pitchFamily="34" charset="0"/>
            </a:endParaRPr>
          </a:p>
          <a:p>
            <a:pPr marL="82550" indent="-82550" algn="ctr" eaLnBrk="1" hangingPunct="1">
              <a:buFontTx/>
              <a:buNone/>
            </a:pPr>
            <a:r>
              <a:rPr lang="en-GB" sz="2000" dirty="0" smtClean="0">
                <a:latin typeface="Calibri" pitchFamily="34" charset="0"/>
              </a:rPr>
              <a:t>KJD Furniture Design</a:t>
            </a:r>
          </a:p>
          <a:p>
            <a:pPr marL="82550" indent="-82550" algn="ctr" eaLnBrk="1" hangingPunct="1">
              <a:buFontTx/>
              <a:buNone/>
            </a:pPr>
            <a:r>
              <a:rPr lang="en-GB" sz="2000" dirty="0" smtClean="0">
                <a:latin typeface="Calibri" pitchFamily="34" charset="0"/>
              </a:rPr>
              <a:t>La </a:t>
            </a:r>
            <a:r>
              <a:rPr lang="en-GB" sz="2000" dirty="0" err="1" smtClean="0">
                <a:latin typeface="Calibri" pitchFamily="34" charset="0"/>
              </a:rPr>
              <a:t>Trefle</a:t>
            </a:r>
            <a:endParaRPr lang="en-GB" sz="2000" dirty="0" smtClean="0">
              <a:latin typeface="Calibri" pitchFamily="34" charset="0"/>
            </a:endParaRPr>
          </a:p>
          <a:p>
            <a:pPr marL="82550" indent="-82550" algn="ctr" eaLnBrk="1" hangingPunct="1">
              <a:buFontTx/>
              <a:buNone/>
            </a:pPr>
            <a:r>
              <a:rPr lang="en-GB" sz="2000" dirty="0" smtClean="0">
                <a:latin typeface="Calibri" pitchFamily="34" charset="0"/>
              </a:rPr>
              <a:t>4 Le </a:t>
            </a:r>
            <a:r>
              <a:rPr lang="en-GB" sz="2000" dirty="0" err="1" smtClean="0">
                <a:latin typeface="Calibri" pitchFamily="34" charset="0"/>
              </a:rPr>
              <a:t>Bouix</a:t>
            </a:r>
            <a:endParaRPr lang="en-GB" sz="2000" dirty="0" smtClean="0">
              <a:latin typeface="Calibri" pitchFamily="34" charset="0"/>
            </a:endParaRPr>
          </a:p>
          <a:p>
            <a:pPr marL="82550" indent="-82550" algn="ctr" eaLnBrk="1" hangingPunct="1">
              <a:buFontTx/>
              <a:buNone/>
            </a:pPr>
            <a:r>
              <a:rPr lang="en-GB" sz="2000" dirty="0" smtClean="0">
                <a:latin typeface="Calibri" pitchFamily="34" charset="0"/>
              </a:rPr>
              <a:t>56490 </a:t>
            </a:r>
            <a:r>
              <a:rPr lang="en-GB" sz="2000" dirty="0" err="1" smtClean="0">
                <a:latin typeface="Calibri" pitchFamily="34" charset="0"/>
              </a:rPr>
              <a:t>Guilliers</a:t>
            </a:r>
            <a:endParaRPr lang="en-GB" sz="2000" dirty="0" smtClean="0">
              <a:latin typeface="Calibri" pitchFamily="34" charset="0"/>
            </a:endParaRPr>
          </a:p>
          <a:p>
            <a:pPr marL="82550" indent="-82550" algn="ctr" eaLnBrk="1" hangingPunct="1">
              <a:buFontTx/>
              <a:buNone/>
            </a:pPr>
            <a:r>
              <a:rPr lang="en-GB" sz="2000" dirty="0" err="1" smtClean="0">
                <a:latin typeface="Calibri" pitchFamily="34" charset="0"/>
              </a:rPr>
              <a:t>Morbihan</a:t>
            </a:r>
            <a:endParaRPr lang="en-GB" sz="2000" dirty="0" smtClean="0">
              <a:latin typeface="Calibri" pitchFamily="34" charset="0"/>
            </a:endParaRPr>
          </a:p>
          <a:p>
            <a:pPr marL="82550" indent="-82550" algn="ctr" eaLnBrk="1" hangingPunct="1">
              <a:buFontTx/>
              <a:buNone/>
            </a:pPr>
            <a:r>
              <a:rPr lang="en-GB" sz="2000" dirty="0" smtClean="0">
                <a:latin typeface="Calibri" pitchFamily="34" charset="0"/>
              </a:rPr>
              <a:t>Brittany, France</a:t>
            </a:r>
          </a:p>
          <a:p>
            <a:pPr marL="82550" indent="-82550" algn="ctr">
              <a:buNone/>
            </a:pPr>
            <a:r>
              <a:rPr lang="en-GB" sz="2000" dirty="0" smtClean="0">
                <a:hlinkClick r:id="rId2"/>
              </a:rPr>
              <a:t>http</a:t>
            </a:r>
            <a:r>
              <a:rPr lang="en-GB" sz="2000" dirty="0" smtClean="0">
                <a:hlinkClick r:id="rId2"/>
              </a:rPr>
              <a:t>://kjdfurnituredesign.yolasite.com</a:t>
            </a:r>
            <a:r>
              <a:rPr lang="en-GB" sz="2000" dirty="0" smtClean="0">
                <a:hlinkClick r:id="rId2"/>
              </a:rPr>
              <a:t>/</a:t>
            </a:r>
            <a:endParaRPr lang="en-GB" sz="2000" b="1" dirty="0" smtClean="0">
              <a:latin typeface="Calibri" pitchFamily="34" charset="0"/>
            </a:endParaRPr>
          </a:p>
          <a:p>
            <a:pPr marL="82550" indent="-82550" algn="ctr" eaLnBrk="1" hangingPunct="1">
              <a:buFontTx/>
              <a:buNone/>
            </a:pPr>
            <a:endParaRPr lang="en-GB" sz="2000" b="1" dirty="0" smtClean="0"/>
          </a:p>
          <a:p>
            <a:pPr marL="82550" indent="-82550" algn="ctr" eaLnBrk="1" hangingPunct="1"/>
            <a:endParaRPr lang="en-GB" sz="24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KJD Furniture Design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512" y="188640"/>
            <a:ext cx="8599488" cy="648072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/>
          <a:p>
            <a:pPr algn="ctr"/>
            <a:r>
              <a:rPr lang="en-GB" sz="2400" b="1" dirty="0" smtClean="0">
                <a:latin typeface="Calibri" pitchFamily="34" charset="0"/>
              </a:rPr>
              <a:t>Construction and test assemblies</a:t>
            </a:r>
            <a:endParaRPr lang="en-GB" sz="2400" b="1" dirty="0" smtClean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1661899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After the two carcases are jointed, I assemble them to check for size and ‘feel’</a:t>
            </a:r>
            <a:endParaRPr lang="en-GB" sz="1600" dirty="0"/>
          </a:p>
        </p:txBody>
      </p:sp>
      <p:pic>
        <p:nvPicPr>
          <p:cNvPr id="6" name="Picture 5" descr="DSC074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196752"/>
            <a:ext cx="3360373" cy="252028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rot="10800000">
            <a:off x="3851920" y="1988840"/>
            <a:ext cx="864096" cy="144016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KJD Furniture Design 2012</a:t>
            </a:r>
            <a:r>
              <a:rPr lang="en-GB" b="1" baseline="30000" dirty="0" smtClean="0">
                <a:solidFill>
                  <a:schemeClr val="tx1"/>
                </a:solidFill>
              </a:rPr>
              <a:t>©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4428401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The door panels are made and the Oak inlay  is added</a:t>
            </a:r>
            <a:endParaRPr lang="en-GB" sz="1600" dirty="0"/>
          </a:p>
        </p:txBody>
      </p:sp>
      <p:pic>
        <p:nvPicPr>
          <p:cNvPr id="16" name="Picture 15" descr="DSC074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717032"/>
            <a:ext cx="3360372" cy="2520279"/>
          </a:xfrm>
          <a:prstGeom prst="rect">
            <a:avLst/>
          </a:prstGeom>
        </p:spPr>
      </p:pic>
      <p:sp>
        <p:nvSpPr>
          <p:cNvPr id="17" name="Left Arrow 16"/>
          <p:cNvSpPr/>
          <p:nvPr/>
        </p:nvSpPr>
        <p:spPr>
          <a:xfrm>
            <a:off x="3707904" y="4725144"/>
            <a:ext cx="1296144" cy="144016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512" y="188640"/>
            <a:ext cx="8599488" cy="792088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/>
          <a:p>
            <a:pPr algn="ctr"/>
            <a:r>
              <a:rPr lang="en-GB" sz="2000" b="1" dirty="0" smtClean="0">
                <a:latin typeface="Calibri" pitchFamily="34" charset="0"/>
              </a:rPr>
              <a:t>The door panels</a:t>
            </a:r>
            <a:endParaRPr lang="en-GB" sz="2000" b="1" dirty="0" smtClean="0">
              <a:latin typeface="Calibri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KJD Furniture Design 2012</a:t>
            </a:r>
            <a:r>
              <a:rPr lang="en-GB" b="1" baseline="30000" dirty="0" smtClean="0">
                <a:solidFill>
                  <a:schemeClr val="tx1"/>
                </a:solidFill>
              </a:rPr>
              <a:t>©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2204864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The flat doors are glued up first – (I have to curve the small panel and make the curved door next)</a:t>
            </a:r>
            <a:endParaRPr lang="en-GB" sz="1600" dirty="0"/>
          </a:p>
        </p:txBody>
      </p:sp>
      <p:pic>
        <p:nvPicPr>
          <p:cNvPr id="15" name="Picture 14" descr="DSC074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3360372" cy="2308900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>
            <a:off x="3347864" y="2348880"/>
            <a:ext cx="1368152" cy="144016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564" y="4379619"/>
            <a:ext cx="2784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A bit of old-school geometry is needed to calculate the curvature and length of the curved door and drawer components...... </a:t>
            </a:r>
            <a:endParaRPr lang="en-GB" sz="1600" dirty="0"/>
          </a:p>
        </p:txBody>
      </p:sp>
      <p:pic>
        <p:nvPicPr>
          <p:cNvPr id="17" name="Picture 16" descr="DSC074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0020" y="3789040"/>
            <a:ext cx="3360372" cy="2520279"/>
          </a:xfrm>
          <a:prstGeom prst="rect">
            <a:avLst/>
          </a:prstGeom>
        </p:spPr>
      </p:pic>
      <p:sp>
        <p:nvSpPr>
          <p:cNvPr id="18" name="Left Arrow 17"/>
          <p:cNvSpPr/>
          <p:nvPr/>
        </p:nvSpPr>
        <p:spPr>
          <a:xfrm rot="10800000">
            <a:off x="3491880" y="5085183"/>
            <a:ext cx="2376264" cy="144016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512" y="188640"/>
            <a:ext cx="8599488" cy="792088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/>
          <a:p>
            <a:pPr algn="ctr"/>
            <a:r>
              <a:rPr lang="en-GB" sz="2400" b="1" dirty="0" smtClean="0">
                <a:latin typeface="Calibri" pitchFamily="34" charset="0"/>
              </a:rPr>
              <a:t>Curved components are tricky</a:t>
            </a:r>
            <a:endParaRPr lang="en-GB" sz="2400" b="1" dirty="0" smtClean="0">
              <a:latin typeface="Calibri" pitchFamily="34" charset="0"/>
            </a:endParaRPr>
          </a:p>
        </p:txBody>
      </p:sp>
      <p:pic>
        <p:nvPicPr>
          <p:cNvPr id="10" name="Picture 9" descr="DSC07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3402376" cy="25517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5564" y="5076473"/>
            <a:ext cx="278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...before the door panel can be curved......</a:t>
            </a:r>
            <a:endParaRPr lang="en-GB" sz="1600" dirty="0"/>
          </a:p>
        </p:txBody>
      </p:sp>
      <p:pic>
        <p:nvPicPr>
          <p:cNvPr id="6" name="Picture 5" descr="DSC074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2362" y="4005065"/>
            <a:ext cx="2475688" cy="25202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1916832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A little detailed machining is needed.....</a:t>
            </a:r>
            <a:endParaRPr lang="en-GB" sz="1600" dirty="0"/>
          </a:p>
        </p:txBody>
      </p:sp>
      <p:sp>
        <p:nvSpPr>
          <p:cNvPr id="9" name="Left Arrow 8"/>
          <p:cNvSpPr/>
          <p:nvPr/>
        </p:nvSpPr>
        <p:spPr>
          <a:xfrm>
            <a:off x="4139952" y="2204864"/>
            <a:ext cx="792088" cy="144016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10800000">
            <a:off x="3491880" y="5301208"/>
            <a:ext cx="2376264" cy="144016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KJD Furniture Design 2012</a:t>
            </a:r>
            <a:r>
              <a:rPr lang="en-GB" b="1" baseline="30000" dirty="0" smtClean="0">
                <a:solidFill>
                  <a:schemeClr val="tx1"/>
                </a:solidFill>
              </a:rPr>
              <a:t>©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512" y="188640"/>
            <a:ext cx="8599488" cy="792088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/>
          <a:p>
            <a:pPr algn="ctr"/>
            <a:r>
              <a:rPr lang="en-GB" sz="2400" b="1" dirty="0" smtClean="0">
                <a:latin typeface="Calibri" pitchFamily="34" charset="0"/>
              </a:rPr>
              <a:t>The curved door looks beautiful</a:t>
            </a:r>
            <a:endParaRPr lang="en-GB" sz="2400" b="1" dirty="0" smtClean="0">
              <a:latin typeface="Calibri" pitchFamily="34" charset="0"/>
            </a:endParaRPr>
          </a:p>
        </p:txBody>
      </p:sp>
      <p:pic>
        <p:nvPicPr>
          <p:cNvPr id="10" name="Picture 9" descr="DSC07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645024"/>
            <a:ext cx="3402376" cy="25517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1877923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....and assembled.</a:t>
            </a:r>
            <a:endParaRPr lang="en-GB" sz="1600" dirty="0"/>
          </a:p>
        </p:txBody>
      </p:sp>
      <p:pic>
        <p:nvPicPr>
          <p:cNvPr id="6" name="Picture 5" descr="DSC074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484784"/>
            <a:ext cx="2620849" cy="1965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4365104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Now it can be fitted into the carcase.</a:t>
            </a:r>
          </a:p>
          <a:p>
            <a:pPr algn="ctr"/>
            <a:endParaRPr lang="en-GB" sz="1600" dirty="0" smtClean="0"/>
          </a:p>
          <a:p>
            <a:pPr algn="ctr"/>
            <a:r>
              <a:rPr lang="en-GB" sz="1600" dirty="0" smtClean="0"/>
              <a:t>A similar process goes towards making the curved drawer front.</a:t>
            </a:r>
            <a:endParaRPr lang="en-GB" sz="1600" dirty="0"/>
          </a:p>
        </p:txBody>
      </p:sp>
      <p:sp>
        <p:nvSpPr>
          <p:cNvPr id="9" name="Left Arrow 8"/>
          <p:cNvSpPr/>
          <p:nvPr/>
        </p:nvSpPr>
        <p:spPr>
          <a:xfrm>
            <a:off x="3851920" y="4581128"/>
            <a:ext cx="792088" cy="144016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10800000">
            <a:off x="4067944" y="2204864"/>
            <a:ext cx="864096" cy="144016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KJD Furniture Design 2012</a:t>
            </a:r>
            <a:r>
              <a:rPr lang="en-GB" b="1" baseline="30000" dirty="0" smtClean="0">
                <a:solidFill>
                  <a:schemeClr val="tx1"/>
                </a:solidFill>
              </a:rPr>
              <a:t>©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512" y="188640"/>
            <a:ext cx="8599488" cy="792088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/>
          <a:p>
            <a:pPr algn="ctr"/>
            <a:r>
              <a:rPr lang="en-GB" sz="2400" b="1" dirty="0" smtClean="0">
                <a:latin typeface="Calibri" pitchFamily="34" charset="0"/>
              </a:rPr>
              <a:t>The curved drawer</a:t>
            </a:r>
            <a:endParaRPr lang="en-GB" sz="2400" b="1" dirty="0" smtClean="0">
              <a:latin typeface="Calibri" pitchFamily="34" charset="0"/>
            </a:endParaRPr>
          </a:p>
        </p:txBody>
      </p:sp>
      <p:pic>
        <p:nvPicPr>
          <p:cNvPr id="10" name="Picture 9" descr="DSC07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645024"/>
            <a:ext cx="3402376" cy="25517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576" y="1628800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First the carcase...</a:t>
            </a:r>
            <a:endParaRPr lang="en-GB" sz="1600" dirty="0"/>
          </a:p>
        </p:txBody>
      </p:sp>
      <p:pic>
        <p:nvPicPr>
          <p:cNvPr id="6" name="Picture 5" descr="DSC074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052736"/>
            <a:ext cx="2304256" cy="1728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436510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...and all these components go into making the curved drawer front</a:t>
            </a:r>
            <a:endParaRPr lang="en-GB" sz="1600" dirty="0"/>
          </a:p>
        </p:txBody>
      </p:sp>
      <p:sp>
        <p:nvSpPr>
          <p:cNvPr id="9" name="Left Arrow 8"/>
          <p:cNvSpPr/>
          <p:nvPr/>
        </p:nvSpPr>
        <p:spPr>
          <a:xfrm>
            <a:off x="3851920" y="4581128"/>
            <a:ext cx="792088" cy="144016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10800000">
            <a:off x="4427984" y="1772816"/>
            <a:ext cx="864096" cy="144016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KJD Furniture Design 2012</a:t>
            </a:r>
            <a:r>
              <a:rPr lang="en-GB" b="1" baseline="30000" dirty="0" smtClean="0">
                <a:solidFill>
                  <a:schemeClr val="tx1"/>
                </a:solidFill>
              </a:rPr>
              <a:t>©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512" y="188640"/>
            <a:ext cx="8599488" cy="792088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/>
          <a:p>
            <a:pPr algn="ctr"/>
            <a:r>
              <a:rPr lang="en-GB" sz="2400" b="1" dirty="0" smtClean="0">
                <a:latin typeface="Calibri" pitchFamily="34" charset="0"/>
              </a:rPr>
              <a:t>Fitting the curved drawer</a:t>
            </a:r>
            <a:endParaRPr lang="en-GB" sz="2400" b="1" dirty="0" smtClean="0">
              <a:latin typeface="Calibri" pitchFamily="34" charset="0"/>
            </a:endParaRPr>
          </a:p>
        </p:txBody>
      </p:sp>
      <p:pic>
        <p:nvPicPr>
          <p:cNvPr id="10" name="Picture 9" descr="DSC07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645024"/>
            <a:ext cx="3402376" cy="25517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560" y="1628800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A sub-frame is fitted into the cabinet...</a:t>
            </a:r>
            <a:endParaRPr lang="en-GB" sz="1600" dirty="0"/>
          </a:p>
        </p:txBody>
      </p:sp>
      <p:pic>
        <p:nvPicPr>
          <p:cNvPr id="6" name="Picture 5" descr="DSC074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79" y="1052736"/>
            <a:ext cx="3072341" cy="2304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436510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...and the curved front is made and added to the drawer.</a:t>
            </a:r>
            <a:endParaRPr lang="en-GB" sz="1600" dirty="0"/>
          </a:p>
        </p:txBody>
      </p:sp>
      <p:sp>
        <p:nvSpPr>
          <p:cNvPr id="9" name="Left Arrow 8"/>
          <p:cNvSpPr/>
          <p:nvPr/>
        </p:nvSpPr>
        <p:spPr>
          <a:xfrm>
            <a:off x="3851920" y="4581128"/>
            <a:ext cx="792088" cy="144016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10800000">
            <a:off x="4427984" y="1772816"/>
            <a:ext cx="864096" cy="144016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KJD Furniture Design 2012</a:t>
            </a:r>
            <a:r>
              <a:rPr lang="en-GB" b="1" baseline="30000" dirty="0" smtClean="0">
                <a:solidFill>
                  <a:schemeClr val="tx1"/>
                </a:solidFill>
              </a:rPr>
              <a:t>©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512" y="188640"/>
            <a:ext cx="8599488" cy="792088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/>
          <a:p>
            <a:pPr algn="ctr"/>
            <a:r>
              <a:rPr lang="en-GB" sz="2400" b="1" dirty="0" smtClean="0">
                <a:latin typeface="Calibri" pitchFamily="34" charset="0"/>
              </a:rPr>
              <a:t>The top</a:t>
            </a:r>
            <a:endParaRPr lang="en-GB" sz="2400" b="1" dirty="0" smtClean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2132856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I had to design a special jig to help me make the curved inlay for the top.....</a:t>
            </a:r>
            <a:endParaRPr lang="en-GB" sz="1600" dirty="0"/>
          </a:p>
        </p:txBody>
      </p:sp>
      <p:pic>
        <p:nvPicPr>
          <p:cNvPr id="6" name="Picture 5" descr="DSC074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554" y="1124744"/>
            <a:ext cx="3072341" cy="2304256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3419872" y="2348880"/>
            <a:ext cx="1944216" cy="216024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KJD Furniture Design 2012</a:t>
            </a:r>
            <a:r>
              <a:rPr lang="en-GB" b="1" baseline="30000" dirty="0" smtClean="0">
                <a:solidFill>
                  <a:schemeClr val="tx1"/>
                </a:solidFill>
              </a:rPr>
              <a:t>©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 descr="DSC074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562070"/>
            <a:ext cx="3456384" cy="2250622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10800000">
            <a:off x="4572000" y="4509120"/>
            <a:ext cx="864096" cy="144016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29309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....but I’m sure you agree that it was worth the effort,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512" y="188640"/>
            <a:ext cx="8599488" cy="792088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/>
          <a:p>
            <a:pPr algn="ctr"/>
            <a:r>
              <a:rPr lang="en-GB" sz="2400" b="1" dirty="0" smtClean="0">
                <a:latin typeface="Calibri" pitchFamily="34" charset="0"/>
              </a:rPr>
              <a:t>The top</a:t>
            </a:r>
            <a:endParaRPr lang="en-GB" sz="2400" b="1" dirty="0" smtClean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2276872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The top is made in two parts...</a:t>
            </a:r>
            <a:endParaRPr lang="en-GB" sz="1600" dirty="0"/>
          </a:p>
        </p:txBody>
      </p:sp>
      <p:pic>
        <p:nvPicPr>
          <p:cNvPr id="6" name="Picture 5" descr="DSC074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554" y="1124744"/>
            <a:ext cx="3072341" cy="2304255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3419872" y="2348880"/>
            <a:ext cx="1944216" cy="216024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KJD Furniture Design 2012</a:t>
            </a:r>
            <a:r>
              <a:rPr lang="en-GB" b="1" baseline="30000" dirty="0" smtClean="0">
                <a:solidFill>
                  <a:schemeClr val="tx1"/>
                </a:solidFill>
              </a:rPr>
              <a:t>©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 descr="DSC074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789040"/>
            <a:ext cx="2620848" cy="1965636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10800000">
            <a:off x="4572000" y="4509120"/>
            <a:ext cx="864096" cy="144016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29309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....that fit together without the need for glue.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3199</TotalTime>
  <Words>356</Words>
  <Application>Microsoft Office PowerPoint</Application>
  <PresentationFormat>On-screen Show (4:3)</PresentationFormat>
  <Paragraphs>55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For More Information, Contact……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Kerry and Jan</dc:creator>
  <cp:lastModifiedBy>N Goeken</cp:lastModifiedBy>
  <cp:revision>360</cp:revision>
  <dcterms:created xsi:type="dcterms:W3CDTF">2009-12-28T10:58:39Z</dcterms:created>
  <dcterms:modified xsi:type="dcterms:W3CDTF">2012-10-27T09:28:33Z</dcterms:modified>
</cp:coreProperties>
</file>